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9" r:id="rId13"/>
    <p:sldId id="267"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83" autoAdjust="0"/>
    <p:restoredTop sz="94660"/>
  </p:normalViewPr>
  <p:slideViewPr>
    <p:cSldViewPr snapToGrid="0">
      <p:cViewPr varScale="1">
        <p:scale>
          <a:sx n="67" d="100"/>
          <a:sy n="67" d="100"/>
        </p:scale>
        <p:origin x="60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5/28/2020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5/28/2020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5/28/2020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9E795-BE2D-4E03-8BB8-A884DB2E118C}"/>
              </a:ext>
            </a:extLst>
          </p:cNvPr>
          <p:cNvSpPr>
            <a:spLocks noGrp="1"/>
          </p:cNvSpPr>
          <p:nvPr>
            <p:ph type="ctrTitle"/>
          </p:nvPr>
        </p:nvSpPr>
        <p:spPr>
          <a:xfrm>
            <a:off x="371475" y="504825"/>
            <a:ext cx="11201400" cy="3026379"/>
          </a:xfrm>
        </p:spPr>
        <p:txBody>
          <a:bodyPr>
            <a:normAutofit/>
          </a:bodyPr>
          <a:lstStyle/>
          <a:p>
            <a:r>
              <a:rPr lang="en-US" dirty="0"/>
              <a:t>   Seniors and Real Estate</a:t>
            </a:r>
            <a:br>
              <a:rPr lang="en-US" dirty="0"/>
            </a:br>
            <a:br>
              <a:rPr lang="en-US" dirty="0"/>
            </a:br>
            <a:endParaRPr lang="en-US" dirty="0"/>
          </a:p>
        </p:txBody>
      </p:sp>
      <p:sp>
        <p:nvSpPr>
          <p:cNvPr id="3" name="Subtitle 2">
            <a:extLst>
              <a:ext uri="{FF2B5EF4-FFF2-40B4-BE49-F238E27FC236}">
                <a16:creationId xmlns:a16="http://schemas.microsoft.com/office/drawing/2014/main" id="{B0666E30-36FE-4EF0-91D1-ED13390604D8}"/>
              </a:ext>
            </a:extLst>
          </p:cNvPr>
          <p:cNvSpPr>
            <a:spLocks noGrp="1"/>
          </p:cNvSpPr>
          <p:nvPr>
            <p:ph type="subTitle" idx="1"/>
          </p:nvPr>
        </p:nvSpPr>
        <p:spPr>
          <a:xfrm>
            <a:off x="2417780" y="3531204"/>
            <a:ext cx="8637072" cy="1905000"/>
          </a:xfrm>
        </p:spPr>
        <p:txBody>
          <a:bodyPr>
            <a:normAutofit fontScale="92500" lnSpcReduction="10000"/>
          </a:bodyPr>
          <a:lstStyle/>
          <a:p>
            <a:pPr>
              <a:lnSpc>
                <a:spcPct val="100000"/>
              </a:lnSpc>
            </a:pPr>
            <a:r>
              <a:rPr lang="en-US" dirty="0"/>
              <a:t>Marivel M. </a:t>
            </a:r>
            <a:r>
              <a:rPr lang="en-US" dirty="0" err="1"/>
              <a:t>Zialcita</a:t>
            </a:r>
            <a:r>
              <a:rPr lang="en-US" dirty="0"/>
              <a:t>,  Attorney at Law</a:t>
            </a:r>
          </a:p>
          <a:p>
            <a:pPr>
              <a:lnSpc>
                <a:spcPct val="100000"/>
              </a:lnSpc>
            </a:pPr>
            <a:r>
              <a:rPr lang="en-US" dirty="0"/>
              <a:t>341 W 1</a:t>
            </a:r>
            <a:r>
              <a:rPr lang="en-US" baseline="30000" dirty="0"/>
              <a:t>st</a:t>
            </a:r>
            <a:r>
              <a:rPr lang="en-US" dirty="0"/>
              <a:t> Street, Suite 100  Claremont, ca 91711</a:t>
            </a:r>
          </a:p>
          <a:p>
            <a:pPr>
              <a:lnSpc>
                <a:spcPct val="100000"/>
              </a:lnSpc>
            </a:pPr>
            <a:r>
              <a:rPr lang="en-US" dirty="0"/>
              <a:t>(909) 256-6702</a:t>
            </a:r>
          </a:p>
          <a:p>
            <a:pPr>
              <a:lnSpc>
                <a:spcPct val="100000"/>
              </a:lnSpc>
            </a:pPr>
            <a:r>
              <a:rPr lang="en-US" dirty="0"/>
              <a:t>marivel@mmzlawyer.com</a:t>
            </a:r>
          </a:p>
          <a:p>
            <a:pPr>
              <a:lnSpc>
                <a:spcPct val="100000"/>
              </a:lnSpc>
            </a:pPr>
            <a:r>
              <a:rPr lang="en-US" dirty="0"/>
              <a:t>www.mmzlawyer.com</a:t>
            </a:r>
          </a:p>
        </p:txBody>
      </p:sp>
      <p:pic>
        <p:nvPicPr>
          <p:cNvPr id="5" name="Picture 4" descr="A picture containing drawing, clock&#10;&#10;Description automatically generated">
            <a:extLst>
              <a:ext uri="{FF2B5EF4-FFF2-40B4-BE49-F238E27FC236}">
                <a16:creationId xmlns:a16="http://schemas.microsoft.com/office/drawing/2014/main" id="{2DD8D425-0BE5-4FE9-972F-0CD519840CFF}"/>
              </a:ext>
            </a:extLst>
          </p:cNvPr>
          <p:cNvPicPr>
            <a:picLocks noChangeAspect="1"/>
          </p:cNvPicPr>
          <p:nvPr/>
        </p:nvPicPr>
        <p:blipFill>
          <a:blip r:embed="rId2"/>
          <a:stretch>
            <a:fillRect/>
          </a:stretch>
        </p:blipFill>
        <p:spPr>
          <a:xfrm>
            <a:off x="2823682" y="1626204"/>
            <a:ext cx="5953125" cy="1905000"/>
          </a:xfrm>
          <a:prstGeom prst="rect">
            <a:avLst/>
          </a:prstGeom>
        </p:spPr>
      </p:pic>
    </p:spTree>
    <p:extLst>
      <p:ext uri="{BB962C8B-B14F-4D97-AF65-F5344CB8AC3E}">
        <p14:creationId xmlns:p14="http://schemas.microsoft.com/office/powerpoint/2010/main" val="2280438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404EB-8B59-4856-90D1-0533143CE060}"/>
              </a:ext>
            </a:extLst>
          </p:cNvPr>
          <p:cNvSpPr>
            <a:spLocks noGrp="1"/>
          </p:cNvSpPr>
          <p:nvPr>
            <p:ph type="title"/>
          </p:nvPr>
        </p:nvSpPr>
        <p:spPr/>
        <p:txBody>
          <a:bodyPr/>
          <a:lstStyle/>
          <a:p>
            <a:r>
              <a:rPr lang="en-US" dirty="0"/>
              <a:t>Intent to return home</a:t>
            </a:r>
          </a:p>
        </p:txBody>
      </p:sp>
      <p:sp>
        <p:nvSpPr>
          <p:cNvPr id="3" name="Content Placeholder 2">
            <a:extLst>
              <a:ext uri="{FF2B5EF4-FFF2-40B4-BE49-F238E27FC236}">
                <a16:creationId xmlns:a16="http://schemas.microsoft.com/office/drawing/2014/main" id="{62C8A2EB-0DF1-44EC-86EA-A8C8777DBD92}"/>
              </a:ext>
            </a:extLst>
          </p:cNvPr>
          <p:cNvSpPr>
            <a:spLocks noGrp="1"/>
          </p:cNvSpPr>
          <p:nvPr>
            <p:ph idx="1"/>
          </p:nvPr>
        </p:nvSpPr>
        <p:spPr/>
        <p:txBody>
          <a:bodyPr>
            <a:normAutofit fontScale="70000" lnSpcReduction="20000"/>
          </a:bodyPr>
          <a:lstStyle/>
          <a:p>
            <a:r>
              <a:rPr lang="en-US" dirty="0"/>
              <a:t>The principal residence is exempt based upon a person's subjective intent to return, even though he/she may never have the ability to return to that residence. If the applicant is unable to complete the application, his/her representative may indicate that intent. The eligibility worker may not restrict, in any way, the individual or his/her representative in the process of indicating that intent. As long as the applicant or beneficiary declares an intention to return home on the Medi-Cal application (i.e., checks the "yes" box), the house will be treated as a principal residence exempt from being counted as a resource by Medi-Cal. The Medi-Cal application and/ or supplemental forms may use the language “hope” or “expect” to return home, rather than “intend.”</a:t>
            </a:r>
          </a:p>
          <a:p>
            <a:r>
              <a:rPr lang="en-US" dirty="0"/>
              <a:t>Unless the applicant is requesting an income deduction to maintain the home for the return within six months pursuant to Title 22, Section 50605, the county may not require any verification of the individual's ability to actually return home. If the applicant or his/her representative incorrectly states that there is no intent to return and later makes a correction, the county must accept that correction. (See ACWDL Nos. 95-48 and 00-11)</a:t>
            </a:r>
          </a:p>
          <a:p>
            <a:r>
              <a:rPr lang="en-US" dirty="0"/>
              <a:t>Intent to return home will also keep the home exempt if the community spouse dies first, but only for the life of the institutionalized spouse. To avoid a Medi-Cal recovery claim in cases where the community spouse dies first, the institutionalized spouse should do estate planning to avoid probate (i.e. a living trust).</a:t>
            </a:r>
          </a:p>
          <a:p>
            <a:pPr marL="0" indent="0">
              <a:buNone/>
            </a:pPr>
            <a:endParaRPr lang="en-US" dirty="0"/>
          </a:p>
        </p:txBody>
      </p:sp>
      <mc:AlternateContent xmlns:mc="http://schemas.openxmlformats.org/markup-compatibility/2006" xmlns:pslz="http://schemas.microsoft.com/office/powerpoint/2016/slidezoom">
        <mc:Choice Requires="pslz">
          <p:graphicFrame>
            <p:nvGraphicFramePr>
              <p:cNvPr id="5" name="Slide Zoom 4">
                <a:extLst>
                  <a:ext uri="{FF2B5EF4-FFF2-40B4-BE49-F238E27FC236}">
                    <a16:creationId xmlns:a16="http://schemas.microsoft.com/office/drawing/2014/main" id="{3B287CD5-40FE-444F-B799-993DF5E71143}"/>
                  </a:ext>
                </a:extLst>
              </p:cNvPr>
              <p:cNvGraphicFramePr>
                <a:graphicFrameLocks noChangeAspect="1"/>
              </p:cNvGraphicFramePr>
              <p:nvPr>
                <p:extLst>
                  <p:ext uri="{D42A27DB-BD31-4B8C-83A1-F6EECF244321}">
                    <p14:modId xmlns:p14="http://schemas.microsoft.com/office/powerpoint/2010/main" val="666209380"/>
                  </p:ext>
                </p:extLst>
              </p:nvPr>
            </p:nvGraphicFramePr>
            <p:xfrm>
              <a:off x="-2590800" y="2495550"/>
              <a:ext cx="3048000" cy="1714500"/>
            </p:xfrm>
            <a:graphic>
              <a:graphicData uri="http://schemas.microsoft.com/office/powerpoint/2016/slidezoom">
                <pslz:sldZm>
                  <pslz:sldZmObj sldId="265" cId="2859541871">
                    <pslz:zmPr id="{5ECF319A-5623-4413-BF9C-74749B643B24}" returnToParent="0" transitionDur="1000">
                      <p166:blipFill xmlns:p166="http://schemas.microsoft.com/office/powerpoint/2016/6/main">
                        <a:blip r:embed="rId2"/>
                        <a:stretch>
                          <a:fillRect/>
                        </a:stretch>
                      </p166:blipFill>
                      <p166:spPr xmlns:p166="http://schemas.microsoft.com/office/powerpoint/2016/6/main">
                        <a:xfrm>
                          <a:off x="0" y="0"/>
                          <a:ext cx="3048000" cy="1714500"/>
                        </a:xfrm>
                        <a:prstGeom prst="rect">
                          <a:avLst/>
                        </a:prstGeom>
                        <a:ln w="3175">
                          <a:solidFill>
                            <a:prstClr val="ltGray"/>
                          </a:solidFill>
                        </a:ln>
                      </p166:spPr>
                    </pslz:zmPr>
                  </pslz:sldZmObj>
                </pslz:sldZm>
              </a:graphicData>
            </a:graphic>
          </p:graphicFrame>
        </mc:Choice>
        <mc:Fallback xmlns="">
          <p:pic>
            <p:nvPicPr>
              <p:cNvPr id="5" name="Slide Zoom 4">
                <a:hlinkClick r:id="rId3" action="ppaction://hlinksldjump"/>
                <a:extLst>
                  <a:ext uri="{FF2B5EF4-FFF2-40B4-BE49-F238E27FC236}">
                    <a16:creationId xmlns:a16="http://schemas.microsoft.com/office/drawing/2014/main" id="{3B287CD5-40FE-444F-B799-993DF5E71143}"/>
                  </a:ext>
                </a:extLst>
              </p:cNvPr>
              <p:cNvPicPr>
                <a:picLocks noGrp="1" noRot="1" noChangeAspect="1" noMove="1" noResize="1" noEditPoints="1" noAdjustHandles="1" noChangeArrowheads="1" noChangeShapeType="1"/>
              </p:cNvPicPr>
              <p:nvPr/>
            </p:nvPicPr>
            <p:blipFill>
              <a:blip r:embed="rId4"/>
              <a:stretch>
                <a:fillRect/>
              </a:stretch>
            </p:blipFill>
            <p:spPr>
              <a:xfrm>
                <a:off x="-2590800" y="2495550"/>
                <a:ext cx="3048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2859541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408B5-3BB1-400A-8FDE-8233FF362D8C}"/>
              </a:ext>
            </a:extLst>
          </p:cNvPr>
          <p:cNvSpPr>
            <a:spLocks noGrp="1"/>
          </p:cNvSpPr>
          <p:nvPr>
            <p:ph type="title"/>
          </p:nvPr>
        </p:nvSpPr>
        <p:spPr>
          <a:xfrm>
            <a:off x="1451578" y="695326"/>
            <a:ext cx="9603275" cy="1047750"/>
          </a:xfrm>
        </p:spPr>
        <p:txBody>
          <a:bodyPr/>
          <a:lstStyle/>
          <a:p>
            <a:r>
              <a:rPr lang="en-US" dirty="0" err="1"/>
              <a:t>medi-cal</a:t>
            </a:r>
            <a:r>
              <a:rPr lang="en-US" dirty="0"/>
              <a:t> recovery for after January 1, 2017	 </a:t>
            </a:r>
          </a:p>
        </p:txBody>
      </p:sp>
      <p:sp>
        <p:nvSpPr>
          <p:cNvPr id="3" name="Content Placeholder 2">
            <a:extLst>
              <a:ext uri="{FF2B5EF4-FFF2-40B4-BE49-F238E27FC236}">
                <a16:creationId xmlns:a16="http://schemas.microsoft.com/office/drawing/2014/main" id="{D6D03AC6-8561-4B99-8BA7-02A75AF8B7B0}"/>
              </a:ext>
            </a:extLst>
          </p:cNvPr>
          <p:cNvSpPr>
            <a:spLocks noGrp="1"/>
          </p:cNvSpPr>
          <p:nvPr>
            <p:ph idx="1"/>
          </p:nvPr>
        </p:nvSpPr>
        <p:spPr/>
        <p:txBody>
          <a:bodyPr>
            <a:normAutofit lnSpcReduction="10000"/>
          </a:bodyPr>
          <a:lstStyle/>
          <a:p>
            <a:r>
              <a:rPr lang="en-US" dirty="0"/>
              <a:t>For the past 20+ years, California law has allowed claims on the estates of those who received any Medi-Cal benefits when they were 55 years of age or older, regardless of the medical services received or whether recipients were in a nursing home.</a:t>
            </a:r>
          </a:p>
          <a:p>
            <a:r>
              <a:rPr lang="en-US" dirty="0"/>
              <a:t>Prohibits claims on the estates of surviving spouses and registered domestic partners; even if the Medi-Cal spouse died prior to January 1, 2017. • Limits recovery for those 55 years of age or older to nursing home and Home and Community Based Services; • Limits recovery to only those assets subject to California probate </a:t>
            </a:r>
          </a:p>
          <a:p>
            <a:r>
              <a:rPr lang="en-US" dirty="0"/>
              <a:t>For those over 55 or those under 55 if permanently institutionalized and were determined that they could not return home</a:t>
            </a:r>
          </a:p>
        </p:txBody>
      </p:sp>
    </p:spTree>
    <p:extLst>
      <p:ext uri="{BB962C8B-B14F-4D97-AF65-F5344CB8AC3E}">
        <p14:creationId xmlns:p14="http://schemas.microsoft.com/office/powerpoint/2010/main" val="3258529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5C2C3-773B-4BE7-BD13-D7934C9C8792}"/>
              </a:ext>
            </a:extLst>
          </p:cNvPr>
          <p:cNvSpPr>
            <a:spLocks noGrp="1"/>
          </p:cNvSpPr>
          <p:nvPr>
            <p:ph type="title"/>
          </p:nvPr>
        </p:nvSpPr>
        <p:spPr/>
        <p:txBody>
          <a:bodyPr/>
          <a:lstStyle/>
          <a:p>
            <a:r>
              <a:rPr lang="en-US" dirty="0"/>
              <a:t>Medi-</a:t>
            </a:r>
            <a:r>
              <a:rPr lang="en-US" dirty="0" err="1"/>
              <a:t>cal</a:t>
            </a:r>
            <a:r>
              <a:rPr lang="en-US" dirty="0"/>
              <a:t> asset protection trusts</a:t>
            </a:r>
          </a:p>
        </p:txBody>
      </p:sp>
      <p:sp>
        <p:nvSpPr>
          <p:cNvPr id="3" name="Content Placeholder 2">
            <a:extLst>
              <a:ext uri="{FF2B5EF4-FFF2-40B4-BE49-F238E27FC236}">
                <a16:creationId xmlns:a16="http://schemas.microsoft.com/office/drawing/2014/main" id="{5213FFAE-BAB5-4D97-B74E-EB0BAB7C2E9D}"/>
              </a:ext>
            </a:extLst>
          </p:cNvPr>
          <p:cNvSpPr>
            <a:spLocks noGrp="1"/>
          </p:cNvSpPr>
          <p:nvPr>
            <p:ph idx="1"/>
          </p:nvPr>
        </p:nvSpPr>
        <p:spPr/>
        <p:txBody>
          <a:bodyPr/>
          <a:lstStyle/>
          <a:p>
            <a:r>
              <a:rPr lang="en-US" dirty="0"/>
              <a:t>Revocable Trust </a:t>
            </a:r>
          </a:p>
          <a:p>
            <a:r>
              <a:rPr lang="en-US" dirty="0"/>
              <a:t>Special Needs Trust</a:t>
            </a:r>
          </a:p>
          <a:p>
            <a:r>
              <a:rPr lang="en-US" dirty="0"/>
              <a:t>Intentionally Defective Grantor Trusts</a:t>
            </a:r>
          </a:p>
        </p:txBody>
      </p:sp>
    </p:spTree>
    <p:extLst>
      <p:ext uri="{BB962C8B-B14F-4D97-AF65-F5344CB8AC3E}">
        <p14:creationId xmlns:p14="http://schemas.microsoft.com/office/powerpoint/2010/main" val="422418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6E69F-0575-42D4-B720-F75BDBEF1E31}"/>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8241D07C-61F3-4AFC-93AB-4F4ABAA0D6DF}"/>
              </a:ext>
            </a:extLst>
          </p:cNvPr>
          <p:cNvSpPr>
            <a:spLocks noGrp="1"/>
          </p:cNvSpPr>
          <p:nvPr>
            <p:ph idx="1"/>
          </p:nvPr>
        </p:nvSpPr>
        <p:spPr/>
        <p:txBody>
          <a:bodyPr/>
          <a:lstStyle/>
          <a:p>
            <a:r>
              <a:rPr lang="en-US" dirty="0"/>
              <a:t>Example 1: Mindy died after January 1, 2017. She had a home (total value of $200,000), and left it to her daughter in her will. Medi-Cal paid $50,000 for Mindy’s medical services. The state can recover $50,000. However, if Mindy had left the home in a living trust, joint tenancy, or any transfer that avoided probate, there would be no recovery.</a:t>
            </a:r>
          </a:p>
          <a:p>
            <a:r>
              <a:rPr lang="en-US" dirty="0"/>
              <a:t>Example 2: Mindy left her home in the Mindy Moore Family Trust. Since this is a living trust and not subject to probate in California, there is no recovery.</a:t>
            </a:r>
          </a:p>
          <a:p>
            <a:endParaRPr lang="en-US" dirty="0"/>
          </a:p>
        </p:txBody>
      </p:sp>
    </p:spTree>
    <p:extLst>
      <p:ext uri="{BB962C8B-B14F-4D97-AF65-F5344CB8AC3E}">
        <p14:creationId xmlns:p14="http://schemas.microsoft.com/office/powerpoint/2010/main" val="3622737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7B8F8-387E-406A-AA74-B1430422F242}"/>
              </a:ext>
            </a:extLst>
          </p:cNvPr>
          <p:cNvSpPr>
            <a:spLocks noGrp="1"/>
          </p:cNvSpPr>
          <p:nvPr>
            <p:ph type="title"/>
          </p:nvPr>
        </p:nvSpPr>
        <p:spPr>
          <a:xfrm>
            <a:off x="1381125" y="571501"/>
            <a:ext cx="9829800" cy="1238249"/>
          </a:xfrm>
        </p:spPr>
        <p:txBody>
          <a:bodyPr/>
          <a:lstStyle/>
          <a:p>
            <a:r>
              <a:rPr lang="en-US" dirty="0"/>
              <a:t>Proposition 58 and 193</a:t>
            </a:r>
          </a:p>
        </p:txBody>
      </p:sp>
      <p:sp>
        <p:nvSpPr>
          <p:cNvPr id="3" name="Content Placeholder 2">
            <a:extLst>
              <a:ext uri="{FF2B5EF4-FFF2-40B4-BE49-F238E27FC236}">
                <a16:creationId xmlns:a16="http://schemas.microsoft.com/office/drawing/2014/main" id="{CD5F2A29-D059-4D99-B1F7-ECFD1B3C4D32}"/>
              </a:ext>
            </a:extLst>
          </p:cNvPr>
          <p:cNvSpPr>
            <a:spLocks noGrp="1"/>
          </p:cNvSpPr>
          <p:nvPr>
            <p:ph idx="1"/>
          </p:nvPr>
        </p:nvSpPr>
        <p:spPr>
          <a:xfrm>
            <a:off x="1494387" y="2260281"/>
            <a:ext cx="9603275" cy="3450613"/>
          </a:xfrm>
        </p:spPr>
        <p:txBody>
          <a:bodyPr/>
          <a:lstStyle/>
          <a:p>
            <a:r>
              <a:rPr lang="en-US" dirty="0"/>
              <a:t>Prop 58:  Adopted by California voters in November 1986, allows the transfer of certain property between parents and children without reassessment. </a:t>
            </a:r>
          </a:p>
          <a:p>
            <a:endParaRPr lang="en-US" dirty="0"/>
          </a:p>
          <a:p>
            <a:r>
              <a:rPr lang="en-US" dirty="0"/>
              <a:t>Prop 193:  Adopted in March 1996, allows the transfer of certain properties between grandparents and grandchildren without reassessment.</a:t>
            </a:r>
          </a:p>
        </p:txBody>
      </p:sp>
    </p:spTree>
    <p:extLst>
      <p:ext uri="{BB962C8B-B14F-4D97-AF65-F5344CB8AC3E}">
        <p14:creationId xmlns:p14="http://schemas.microsoft.com/office/powerpoint/2010/main" val="2586304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7D7D5-F1B8-4979-8DEB-7885C6DA48B4}"/>
              </a:ext>
            </a:extLst>
          </p:cNvPr>
          <p:cNvSpPr>
            <a:spLocks noGrp="1"/>
          </p:cNvSpPr>
          <p:nvPr>
            <p:ph type="title"/>
          </p:nvPr>
        </p:nvSpPr>
        <p:spPr/>
        <p:txBody>
          <a:bodyPr/>
          <a:lstStyle/>
          <a:p>
            <a:r>
              <a:rPr lang="en-US" dirty="0"/>
              <a:t>Conservatorships and Seniors			</a:t>
            </a:r>
          </a:p>
        </p:txBody>
      </p:sp>
      <p:sp>
        <p:nvSpPr>
          <p:cNvPr id="3" name="Content Placeholder 2">
            <a:extLst>
              <a:ext uri="{FF2B5EF4-FFF2-40B4-BE49-F238E27FC236}">
                <a16:creationId xmlns:a16="http://schemas.microsoft.com/office/drawing/2014/main" id="{E2F98E72-F2C9-4BA8-B584-88FA7DBFB945}"/>
              </a:ext>
            </a:extLst>
          </p:cNvPr>
          <p:cNvSpPr>
            <a:spLocks noGrp="1"/>
          </p:cNvSpPr>
          <p:nvPr>
            <p:ph idx="1"/>
          </p:nvPr>
        </p:nvSpPr>
        <p:spPr/>
        <p:txBody>
          <a:bodyPr>
            <a:normAutofit lnSpcReduction="10000"/>
          </a:bodyPr>
          <a:lstStyle/>
          <a:p>
            <a:r>
              <a:rPr lang="en-US" dirty="0"/>
              <a:t>Senior Conservatorship is a legal relationship created when a court appoints an individual to care for an </a:t>
            </a:r>
            <a:r>
              <a:rPr lang="en-US" b="1" dirty="0"/>
              <a:t>elderly</a:t>
            </a:r>
            <a:r>
              <a:rPr lang="en-US" dirty="0"/>
              <a:t> person who is no longer able to care for himself or herself. The appointed conservator has certain duties and responsibilities to the </a:t>
            </a:r>
            <a:r>
              <a:rPr lang="en-US" b="1" dirty="0"/>
              <a:t>elderly</a:t>
            </a:r>
            <a:r>
              <a:rPr lang="en-US" dirty="0"/>
              <a:t> person.</a:t>
            </a:r>
          </a:p>
          <a:p>
            <a:pPr lvl="1"/>
            <a:r>
              <a:rPr lang="en-US" dirty="0"/>
              <a:t>General Conservatorship </a:t>
            </a:r>
          </a:p>
          <a:p>
            <a:pPr lvl="2"/>
            <a:r>
              <a:rPr lang="en-US" dirty="0"/>
              <a:t>Conservatorship of Person</a:t>
            </a:r>
          </a:p>
          <a:p>
            <a:pPr lvl="3"/>
            <a:r>
              <a:rPr lang="en-US" dirty="0"/>
              <a:t>Proposed Conservator/Proposed </a:t>
            </a:r>
            <a:r>
              <a:rPr lang="en-US" dirty="0" err="1"/>
              <a:t>Conservatee</a:t>
            </a:r>
            <a:endParaRPr lang="en-US" dirty="0"/>
          </a:p>
          <a:p>
            <a:pPr lvl="3"/>
            <a:r>
              <a:rPr lang="en-US" dirty="0"/>
              <a:t>Conservator/</a:t>
            </a:r>
            <a:r>
              <a:rPr lang="en-US" dirty="0" err="1"/>
              <a:t>Conservatee</a:t>
            </a:r>
            <a:endParaRPr lang="en-US" dirty="0"/>
          </a:p>
          <a:p>
            <a:pPr lvl="2"/>
            <a:r>
              <a:rPr lang="en-US" dirty="0"/>
              <a:t>Conservatorship of Estate </a:t>
            </a:r>
          </a:p>
          <a:p>
            <a:pPr lvl="3"/>
            <a:r>
              <a:rPr lang="en-US" dirty="0"/>
              <a:t>Including but not limited to management, upkeep and sale of any and all real estate </a:t>
            </a:r>
          </a:p>
          <a:p>
            <a:pPr lvl="1"/>
            <a:r>
              <a:rPr lang="en-US" dirty="0"/>
              <a:t>Limited Conservatorship (Developmental Disability)</a:t>
            </a:r>
          </a:p>
        </p:txBody>
      </p:sp>
    </p:spTree>
    <p:extLst>
      <p:ext uri="{BB962C8B-B14F-4D97-AF65-F5344CB8AC3E}">
        <p14:creationId xmlns:p14="http://schemas.microsoft.com/office/powerpoint/2010/main" val="3525198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09A55-1D6D-4739-A7FE-2C0230985827}"/>
              </a:ext>
            </a:extLst>
          </p:cNvPr>
          <p:cNvSpPr>
            <a:spLocks noGrp="1"/>
          </p:cNvSpPr>
          <p:nvPr>
            <p:ph type="title"/>
          </p:nvPr>
        </p:nvSpPr>
        <p:spPr/>
        <p:txBody>
          <a:bodyPr/>
          <a:lstStyle/>
          <a:p>
            <a:r>
              <a:rPr lang="en-US" dirty="0"/>
              <a:t>General duties of conservator to care for </a:t>
            </a:r>
            <a:r>
              <a:rPr lang="en-US" dirty="0" err="1"/>
              <a:t>conservatee</a:t>
            </a:r>
            <a:r>
              <a:rPr lang="en-US" dirty="0"/>
              <a:t> of person and estate		</a:t>
            </a:r>
          </a:p>
        </p:txBody>
      </p:sp>
      <p:sp>
        <p:nvSpPr>
          <p:cNvPr id="3" name="Content Placeholder 2">
            <a:extLst>
              <a:ext uri="{FF2B5EF4-FFF2-40B4-BE49-F238E27FC236}">
                <a16:creationId xmlns:a16="http://schemas.microsoft.com/office/drawing/2014/main" id="{D34DF593-8AB3-429A-90D6-AA9B1464E93F}"/>
              </a:ext>
            </a:extLst>
          </p:cNvPr>
          <p:cNvSpPr>
            <a:spLocks noGrp="1"/>
          </p:cNvSpPr>
          <p:nvPr>
            <p:ph idx="1"/>
          </p:nvPr>
        </p:nvSpPr>
        <p:spPr/>
        <p:txBody>
          <a:bodyPr/>
          <a:lstStyle/>
          <a:p>
            <a:r>
              <a:rPr lang="en-US" dirty="0"/>
              <a:t>Consult with an attorney </a:t>
            </a:r>
          </a:p>
          <a:p>
            <a:r>
              <a:rPr lang="en-US" dirty="0"/>
              <a:t>Determine appropriate level of care plan</a:t>
            </a:r>
          </a:p>
          <a:p>
            <a:r>
              <a:rPr lang="en-US" dirty="0"/>
              <a:t>Decide where the </a:t>
            </a:r>
            <a:r>
              <a:rPr lang="en-US" dirty="0" err="1"/>
              <a:t>conservatee</a:t>
            </a:r>
            <a:r>
              <a:rPr lang="en-US" dirty="0"/>
              <a:t> will live</a:t>
            </a:r>
          </a:p>
          <a:p>
            <a:pPr lvl="1"/>
            <a:r>
              <a:rPr lang="en-US" dirty="0"/>
              <a:t>Personal residence is presumed the least restrictive appropriate residence </a:t>
            </a:r>
          </a:p>
          <a:p>
            <a:pPr lvl="1"/>
            <a:r>
              <a:rPr lang="en-US" dirty="0"/>
              <a:t>Standard to move </a:t>
            </a:r>
            <a:r>
              <a:rPr lang="en-US" dirty="0" err="1"/>
              <a:t>conservatee</a:t>
            </a:r>
            <a:r>
              <a:rPr lang="en-US" dirty="0"/>
              <a:t> from personal residence is clear and convincing evidence</a:t>
            </a:r>
          </a:p>
          <a:p>
            <a:pPr lvl="1"/>
            <a:r>
              <a:rPr lang="en-US" dirty="0"/>
              <a:t>Conservator also required to report on capital gains income, tax consequences and impact on access to governmental benefits</a:t>
            </a:r>
          </a:p>
          <a:p>
            <a:pPr lvl="1"/>
            <a:r>
              <a:rPr lang="en-US" dirty="0"/>
              <a:t>Manage estate assets/Inventory and Appraisal/Record Keeping and Accounting</a:t>
            </a:r>
          </a:p>
        </p:txBody>
      </p:sp>
    </p:spTree>
    <p:extLst>
      <p:ext uri="{BB962C8B-B14F-4D97-AF65-F5344CB8AC3E}">
        <p14:creationId xmlns:p14="http://schemas.microsoft.com/office/powerpoint/2010/main" val="3630424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10351-A9C3-451E-B643-C435EC9531CA}"/>
              </a:ext>
            </a:extLst>
          </p:cNvPr>
          <p:cNvSpPr>
            <a:spLocks noGrp="1"/>
          </p:cNvSpPr>
          <p:nvPr>
            <p:ph type="title"/>
          </p:nvPr>
        </p:nvSpPr>
        <p:spPr/>
        <p:txBody>
          <a:bodyPr/>
          <a:lstStyle/>
          <a:p>
            <a:r>
              <a:rPr lang="en-US" dirty="0"/>
              <a:t>60/90/110 Intra county </a:t>
            </a:r>
            <a:r>
              <a:rPr lang="en-US" dirty="0" err="1"/>
              <a:t>transers</a:t>
            </a:r>
            <a:endParaRPr lang="en-US" dirty="0"/>
          </a:p>
        </p:txBody>
      </p:sp>
      <p:sp>
        <p:nvSpPr>
          <p:cNvPr id="3" name="Content Placeholder 2">
            <a:extLst>
              <a:ext uri="{FF2B5EF4-FFF2-40B4-BE49-F238E27FC236}">
                <a16:creationId xmlns:a16="http://schemas.microsoft.com/office/drawing/2014/main" id="{CCDF4EAA-6DD1-4016-978D-38DDA79544F4}"/>
              </a:ext>
            </a:extLst>
          </p:cNvPr>
          <p:cNvSpPr>
            <a:spLocks noGrp="1"/>
          </p:cNvSpPr>
          <p:nvPr>
            <p:ph idx="1"/>
          </p:nvPr>
        </p:nvSpPr>
        <p:spPr/>
        <p:txBody>
          <a:bodyPr/>
          <a:lstStyle/>
          <a:p>
            <a:r>
              <a:rPr lang="en-US" dirty="0"/>
              <a:t>60:   Transfer of base year value within the same county</a:t>
            </a:r>
          </a:p>
          <a:p>
            <a:r>
              <a:rPr lang="en-US" dirty="0"/>
              <a:t>90:   Transfer of base year value from one county to another participating county</a:t>
            </a:r>
          </a:p>
          <a:p>
            <a:r>
              <a:rPr lang="en-US" dirty="0"/>
              <a:t>110: Transfer of base year value for severely and permanently disabled</a:t>
            </a:r>
          </a:p>
          <a:p>
            <a:endParaRPr lang="en-US" dirty="0"/>
          </a:p>
          <a:p>
            <a:endParaRPr lang="en-US" dirty="0"/>
          </a:p>
        </p:txBody>
      </p:sp>
    </p:spTree>
    <p:extLst>
      <p:ext uri="{BB962C8B-B14F-4D97-AF65-F5344CB8AC3E}">
        <p14:creationId xmlns:p14="http://schemas.microsoft.com/office/powerpoint/2010/main" val="2200183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D2FA5-5B22-4866-BC48-358EC9A2085A}"/>
              </a:ext>
            </a:extLst>
          </p:cNvPr>
          <p:cNvSpPr>
            <a:spLocks noGrp="1"/>
          </p:cNvSpPr>
          <p:nvPr>
            <p:ph type="title"/>
          </p:nvPr>
        </p:nvSpPr>
        <p:spPr/>
        <p:txBody>
          <a:bodyPr/>
          <a:lstStyle/>
          <a:p>
            <a:r>
              <a:rPr lang="en-US" dirty="0" err="1"/>
              <a:t>medicare</a:t>
            </a:r>
            <a:endParaRPr lang="en-US" dirty="0"/>
          </a:p>
        </p:txBody>
      </p:sp>
      <p:sp>
        <p:nvSpPr>
          <p:cNvPr id="3" name="Content Placeholder 2">
            <a:extLst>
              <a:ext uri="{FF2B5EF4-FFF2-40B4-BE49-F238E27FC236}">
                <a16:creationId xmlns:a16="http://schemas.microsoft.com/office/drawing/2014/main" id="{F8A6B41C-A7AE-4874-9EEB-D7405B3D0642}"/>
              </a:ext>
            </a:extLst>
          </p:cNvPr>
          <p:cNvSpPr>
            <a:spLocks noGrp="1"/>
          </p:cNvSpPr>
          <p:nvPr>
            <p:ph idx="1"/>
          </p:nvPr>
        </p:nvSpPr>
        <p:spPr/>
        <p:txBody>
          <a:bodyPr/>
          <a:lstStyle/>
          <a:p>
            <a:r>
              <a:rPr lang="en-US" dirty="0"/>
              <a:t>Federal program that is deducted from social security for elderly and disabled</a:t>
            </a:r>
          </a:p>
          <a:p>
            <a:r>
              <a:rPr lang="en-US" dirty="0"/>
              <a:t>Part A: Health Insurance for hospital stay</a:t>
            </a:r>
          </a:p>
          <a:p>
            <a:r>
              <a:rPr lang="en-US" dirty="0"/>
              <a:t>Part B: Outpatient care. Doctor visits, ambulance service</a:t>
            </a:r>
          </a:p>
          <a:p>
            <a:r>
              <a:rPr lang="en-US" dirty="0"/>
              <a:t>Part D: </a:t>
            </a:r>
            <a:r>
              <a:rPr lang="en-US" dirty="0" err="1"/>
              <a:t>Perscription</a:t>
            </a:r>
            <a:r>
              <a:rPr lang="en-US" dirty="0"/>
              <a:t> drug plan</a:t>
            </a:r>
          </a:p>
          <a:p>
            <a:r>
              <a:rPr lang="en-US" dirty="0"/>
              <a:t>Medicare pays for skilled nursing, but not custodial care. </a:t>
            </a:r>
          </a:p>
          <a:p>
            <a:pPr lvl="1"/>
            <a:r>
              <a:rPr lang="en-US" dirty="0"/>
              <a:t>Ex: Someone with hospital stay for 3 consecutive days. Medicare would pay for first 20 days. And day 21 -100 would typically have a copay.</a:t>
            </a:r>
          </a:p>
        </p:txBody>
      </p:sp>
    </p:spTree>
    <p:extLst>
      <p:ext uri="{BB962C8B-B14F-4D97-AF65-F5344CB8AC3E}">
        <p14:creationId xmlns:p14="http://schemas.microsoft.com/office/powerpoint/2010/main" val="1478419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16768-EC2A-4D65-846C-3BB67B03CB30}"/>
              </a:ext>
            </a:extLst>
          </p:cNvPr>
          <p:cNvSpPr>
            <a:spLocks noGrp="1"/>
          </p:cNvSpPr>
          <p:nvPr>
            <p:ph type="title"/>
          </p:nvPr>
        </p:nvSpPr>
        <p:spPr/>
        <p:txBody>
          <a:bodyPr/>
          <a:lstStyle/>
          <a:p>
            <a:r>
              <a:rPr lang="en-US" dirty="0"/>
              <a:t>Medi-</a:t>
            </a:r>
            <a:r>
              <a:rPr lang="en-US" dirty="0" err="1"/>
              <a:t>cal</a:t>
            </a:r>
            <a:r>
              <a:rPr lang="en-US" dirty="0"/>
              <a:t> </a:t>
            </a:r>
            <a:br>
              <a:rPr lang="en-US" dirty="0"/>
            </a:br>
            <a:endParaRPr lang="en-US" dirty="0"/>
          </a:p>
        </p:txBody>
      </p:sp>
      <p:sp>
        <p:nvSpPr>
          <p:cNvPr id="3" name="Content Placeholder 2">
            <a:extLst>
              <a:ext uri="{FF2B5EF4-FFF2-40B4-BE49-F238E27FC236}">
                <a16:creationId xmlns:a16="http://schemas.microsoft.com/office/drawing/2014/main" id="{9BB0699D-618D-4078-B55E-2833D8DB53E1}"/>
              </a:ext>
            </a:extLst>
          </p:cNvPr>
          <p:cNvSpPr>
            <a:spLocks noGrp="1"/>
          </p:cNvSpPr>
          <p:nvPr>
            <p:ph idx="1"/>
          </p:nvPr>
        </p:nvSpPr>
        <p:spPr/>
        <p:txBody>
          <a:bodyPr>
            <a:normAutofit/>
          </a:bodyPr>
          <a:lstStyle/>
          <a:p>
            <a:r>
              <a:rPr lang="en-US" dirty="0"/>
              <a:t>Medi-Cal is a program that pays medical expenses for people who qualify. This includes people who are aged, disabled, or have high medical costs. If you meet the requirements of the program, Medi-Cal will help pay for doctor visits, hospital stays, prescription drugs, rehabilitation, and other medical services. These are expenses over and above what Medicare already covers. </a:t>
            </a:r>
          </a:p>
          <a:p>
            <a:r>
              <a:rPr lang="en-US" dirty="0"/>
              <a:t>Focus: Long Term Care for Seniors aged, blind and disabled. Nursing home, assisted living, board and care. </a:t>
            </a:r>
          </a:p>
          <a:p>
            <a:endParaRPr lang="en-US" dirty="0"/>
          </a:p>
          <a:p>
            <a:endParaRPr lang="en-US" dirty="0"/>
          </a:p>
        </p:txBody>
      </p:sp>
    </p:spTree>
    <p:extLst>
      <p:ext uri="{BB962C8B-B14F-4D97-AF65-F5344CB8AC3E}">
        <p14:creationId xmlns:p14="http://schemas.microsoft.com/office/powerpoint/2010/main" val="3835674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87A0A-4E9E-47D0-B279-CEBD0252DA26}"/>
              </a:ext>
            </a:extLst>
          </p:cNvPr>
          <p:cNvSpPr>
            <a:spLocks noGrp="1"/>
          </p:cNvSpPr>
          <p:nvPr>
            <p:ph type="title"/>
          </p:nvPr>
        </p:nvSpPr>
        <p:spPr/>
        <p:txBody>
          <a:bodyPr/>
          <a:lstStyle/>
          <a:p>
            <a:r>
              <a:rPr lang="en-US" dirty="0"/>
              <a:t>Medi-</a:t>
            </a:r>
            <a:r>
              <a:rPr lang="en-US" dirty="0" err="1"/>
              <a:t>cal</a:t>
            </a:r>
            <a:r>
              <a:rPr lang="en-US" dirty="0"/>
              <a:t> continued</a:t>
            </a:r>
          </a:p>
        </p:txBody>
      </p:sp>
      <p:sp>
        <p:nvSpPr>
          <p:cNvPr id="3" name="Content Placeholder 2">
            <a:extLst>
              <a:ext uri="{FF2B5EF4-FFF2-40B4-BE49-F238E27FC236}">
                <a16:creationId xmlns:a16="http://schemas.microsoft.com/office/drawing/2014/main" id="{139CA8A0-01C5-4377-86A1-0589CB35B153}"/>
              </a:ext>
            </a:extLst>
          </p:cNvPr>
          <p:cNvSpPr>
            <a:spLocks noGrp="1"/>
          </p:cNvSpPr>
          <p:nvPr>
            <p:ph idx="1"/>
          </p:nvPr>
        </p:nvSpPr>
        <p:spPr/>
        <p:txBody>
          <a:bodyPr>
            <a:normAutofit fontScale="77500" lnSpcReduction="20000"/>
          </a:bodyPr>
          <a:lstStyle/>
          <a:p>
            <a:r>
              <a:rPr lang="en-US" dirty="0"/>
              <a:t>SSI and other categorically-related recipients are automatically eligible. Others, whose income would make them ineligible for public benefits, may also qualify as "medically needy" if their income and resources are within the Medi-Cal limits, (current resource limit is $2,000 for a single individual). This includes:</a:t>
            </a:r>
          </a:p>
          <a:p>
            <a:r>
              <a:rPr lang="en-US" dirty="0"/>
              <a:t>Low-income persons who are 65 or over, blind or disabled may qualify for the Aged and Disabled Federal Poverty Level Program</a:t>
            </a:r>
          </a:p>
          <a:p>
            <a:r>
              <a:rPr lang="en-US" dirty="0"/>
              <a:t>Low-income persons with dependent children</a:t>
            </a:r>
          </a:p>
          <a:p>
            <a:r>
              <a:rPr lang="en-US" dirty="0"/>
              <a:t>Children under 21</a:t>
            </a:r>
          </a:p>
          <a:p>
            <a:r>
              <a:rPr lang="en-US" dirty="0"/>
              <a:t>Pregnant women</a:t>
            </a:r>
          </a:p>
          <a:p>
            <a:r>
              <a:rPr lang="en-US" dirty="0"/>
              <a:t>Medically indigent adults in skilled nursing or intermediate care or those who qualify for Medi-Cal funded home and community based waiver programs.</a:t>
            </a:r>
          </a:p>
          <a:p>
            <a:endParaRPr lang="en-US" dirty="0"/>
          </a:p>
        </p:txBody>
      </p:sp>
    </p:spTree>
    <p:extLst>
      <p:ext uri="{BB962C8B-B14F-4D97-AF65-F5344CB8AC3E}">
        <p14:creationId xmlns:p14="http://schemas.microsoft.com/office/powerpoint/2010/main" val="47671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B3086-F06E-4808-96DD-4C4315B84B2D}"/>
              </a:ext>
            </a:extLst>
          </p:cNvPr>
          <p:cNvSpPr>
            <a:spLocks noGrp="1"/>
          </p:cNvSpPr>
          <p:nvPr>
            <p:ph type="title"/>
          </p:nvPr>
        </p:nvSpPr>
        <p:spPr/>
        <p:txBody>
          <a:bodyPr/>
          <a:lstStyle/>
          <a:p>
            <a:r>
              <a:rPr lang="en-US" dirty="0"/>
              <a:t>Medi-</a:t>
            </a:r>
            <a:r>
              <a:rPr lang="en-US" dirty="0" err="1"/>
              <a:t>cal</a:t>
            </a:r>
            <a:r>
              <a:rPr lang="en-US" dirty="0"/>
              <a:t> and real estate requirements	</a:t>
            </a:r>
          </a:p>
        </p:txBody>
      </p:sp>
      <p:sp>
        <p:nvSpPr>
          <p:cNvPr id="3" name="Content Placeholder 2">
            <a:extLst>
              <a:ext uri="{FF2B5EF4-FFF2-40B4-BE49-F238E27FC236}">
                <a16:creationId xmlns:a16="http://schemas.microsoft.com/office/drawing/2014/main" id="{156640AA-B9E1-428C-827C-0DCBCCB41806}"/>
              </a:ext>
            </a:extLst>
          </p:cNvPr>
          <p:cNvSpPr>
            <a:spLocks noGrp="1"/>
          </p:cNvSpPr>
          <p:nvPr>
            <p:ph idx="1"/>
          </p:nvPr>
        </p:nvSpPr>
        <p:spPr/>
        <p:txBody>
          <a:bodyPr>
            <a:normAutofit fontScale="77500" lnSpcReduction="20000"/>
          </a:bodyPr>
          <a:lstStyle/>
          <a:p>
            <a:r>
              <a:rPr lang="en-US" dirty="0"/>
              <a:t>Primary residence real property is exclude for </a:t>
            </a:r>
            <a:r>
              <a:rPr lang="en-US" dirty="0" err="1"/>
              <a:t>medi-cal</a:t>
            </a:r>
            <a:r>
              <a:rPr lang="en-US" dirty="0"/>
              <a:t> eligibility qualification purposes, but not exempt for recovery purposes. </a:t>
            </a:r>
          </a:p>
          <a:p>
            <a:r>
              <a:rPr lang="en-US" dirty="0"/>
              <a:t>Includes mobile home, houseboat, or an entire multi-unit dwelling as long as any portion serves as the principal residence of the applicant, and buildings surrounding, contiguous to, or appertaining to the residence. </a:t>
            </a:r>
          </a:p>
          <a:p>
            <a:r>
              <a:rPr lang="en-US" dirty="0"/>
              <a:t>The property remains exempt if a person in a nursing home or the person's representative expresses an intent to return home on the Medi-Cal Application and Statement of Facts, or if an "exempt" individual resides in the home, such as a spouse, a minor, blind or disabled child (of any age) or a sibling or son or daughter who has lived in the home continuously for at least one year before the applicant entered a nursing home. </a:t>
            </a:r>
          </a:p>
          <a:p>
            <a:r>
              <a:rPr lang="en-US" dirty="0"/>
              <a:t>Note that when the home is exempt, it can be transferred without penalty and without affecting the Medi-Cal eligibility.</a:t>
            </a:r>
          </a:p>
          <a:p>
            <a:pPr marL="0" indent="0">
              <a:buNone/>
            </a:pPr>
            <a:endParaRPr lang="en-US" dirty="0"/>
          </a:p>
        </p:txBody>
      </p:sp>
    </p:spTree>
    <p:extLst>
      <p:ext uri="{BB962C8B-B14F-4D97-AF65-F5344CB8AC3E}">
        <p14:creationId xmlns:p14="http://schemas.microsoft.com/office/powerpoint/2010/main" val="3660136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C847B-3739-4997-AD5E-8A21EDF526F0}"/>
              </a:ext>
            </a:extLst>
          </p:cNvPr>
          <p:cNvSpPr>
            <a:spLocks noGrp="1"/>
          </p:cNvSpPr>
          <p:nvPr>
            <p:ph type="title"/>
          </p:nvPr>
        </p:nvSpPr>
        <p:spPr/>
        <p:txBody>
          <a:bodyPr/>
          <a:lstStyle/>
          <a:p>
            <a:r>
              <a:rPr lang="en-US" dirty="0"/>
              <a:t>Primary residence of </a:t>
            </a:r>
            <a:r>
              <a:rPr lang="en-US" dirty="0" err="1"/>
              <a:t>medi-cal</a:t>
            </a:r>
            <a:r>
              <a:rPr lang="en-US" dirty="0"/>
              <a:t> recipient</a:t>
            </a:r>
          </a:p>
        </p:txBody>
      </p:sp>
      <p:sp>
        <p:nvSpPr>
          <p:cNvPr id="3" name="Content Placeholder 2">
            <a:extLst>
              <a:ext uri="{FF2B5EF4-FFF2-40B4-BE49-F238E27FC236}">
                <a16:creationId xmlns:a16="http://schemas.microsoft.com/office/drawing/2014/main" id="{B73C93B3-672C-4C6D-861A-4602BCF4E5B9}"/>
              </a:ext>
            </a:extLst>
          </p:cNvPr>
          <p:cNvSpPr>
            <a:spLocks noGrp="1"/>
          </p:cNvSpPr>
          <p:nvPr>
            <p:ph idx="1"/>
          </p:nvPr>
        </p:nvSpPr>
        <p:spPr/>
        <p:txBody>
          <a:bodyPr>
            <a:normAutofit fontScale="62500" lnSpcReduction="20000"/>
          </a:bodyPr>
          <a:lstStyle/>
          <a:p>
            <a:r>
              <a:rPr lang="en-US" dirty="0"/>
              <a:t>The home of a Medi-Cal beneficiary continues to be exempt from consideration as a resource under a wide variety of circumstances. These are spelled out in detail in W&amp;I Code §14006(b). Under these provisions, a home will continue to be considered an exempt principal residence if:</a:t>
            </a:r>
          </a:p>
          <a:p>
            <a:r>
              <a:rPr lang="en-US" dirty="0"/>
              <a:t>During any absence, including nursing home stays, the individual intends to return to the home and states so in writing. If the beneficiary is incapacitated, a family member or someone acting on his/her behalf may so state this intent.</a:t>
            </a:r>
          </a:p>
          <a:p>
            <a:r>
              <a:rPr lang="en-US" dirty="0"/>
              <a:t>The individual's spouse, child under the age of 21, or dependent relative continues to reside in the home.</a:t>
            </a:r>
          </a:p>
          <a:p>
            <a:r>
              <a:rPr lang="en-US" dirty="0"/>
              <a:t>The residence is inhabited by the recipient's sibling, who has an equity interest in the home, or by a son or daughter who has resided there continuously for at least one year prior to the date the recipient entered the nursing home.</a:t>
            </a:r>
          </a:p>
          <a:p>
            <a:r>
              <a:rPr lang="en-US" dirty="0"/>
              <a:t>There are legal obstacles preventing the sale and the applicant/beneficiary provides evidence of attempts to overcome such obstacles.</a:t>
            </a:r>
          </a:p>
          <a:p>
            <a:r>
              <a:rPr lang="en-US" dirty="0"/>
              <a:t>The home is a multiple dwelling unit, one unit of which is occupied by the applicant.</a:t>
            </a:r>
          </a:p>
          <a:p>
            <a:r>
              <a:rPr lang="en-US" dirty="0"/>
              <a:t>Just because the home is exempt for eligibility purposes, does not mean that the home is immune from an estate claim after the beneficiary dies.</a:t>
            </a:r>
          </a:p>
          <a:p>
            <a:endParaRPr lang="en-US" dirty="0"/>
          </a:p>
        </p:txBody>
      </p:sp>
    </p:spTree>
    <p:extLst>
      <p:ext uri="{BB962C8B-B14F-4D97-AF65-F5344CB8AC3E}">
        <p14:creationId xmlns:p14="http://schemas.microsoft.com/office/powerpoint/2010/main" val="98773117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537</TotalTime>
  <Words>1550</Words>
  <Application>Microsoft Office PowerPoint</Application>
  <PresentationFormat>Widescreen</PresentationFormat>
  <Paragraphs>76</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Gill Sans MT</vt:lpstr>
      <vt:lpstr>Gallery</vt:lpstr>
      <vt:lpstr>   Seniors and Real Estate  </vt:lpstr>
      <vt:lpstr>Conservatorships and Seniors   </vt:lpstr>
      <vt:lpstr>General duties of conservator to care for conservatee of person and estate  </vt:lpstr>
      <vt:lpstr>60/90/110 Intra county transers</vt:lpstr>
      <vt:lpstr>medicare</vt:lpstr>
      <vt:lpstr>Medi-cal  </vt:lpstr>
      <vt:lpstr>Medi-cal continued</vt:lpstr>
      <vt:lpstr>Medi-cal and real estate requirements </vt:lpstr>
      <vt:lpstr>Primary residence of medi-cal recipient</vt:lpstr>
      <vt:lpstr>Intent to return home</vt:lpstr>
      <vt:lpstr>medi-cal recovery for after January 1, 2017  </vt:lpstr>
      <vt:lpstr>Medi-cal asset protection trusts</vt:lpstr>
      <vt:lpstr>Examples:</vt:lpstr>
      <vt:lpstr>Proposition 58 and 193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Seniors and Real Estate  </dc:title>
  <dc:creator>User 1</dc:creator>
  <cp:lastModifiedBy>User 1</cp:lastModifiedBy>
  <cp:revision>31</cp:revision>
  <dcterms:created xsi:type="dcterms:W3CDTF">2020-05-27T17:19:10Z</dcterms:created>
  <dcterms:modified xsi:type="dcterms:W3CDTF">2020-05-28T16:42:02Z</dcterms:modified>
</cp:coreProperties>
</file>