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5143500" cx="9144000"/>
  <p:notesSz cx="6858000" cy="9144000"/>
  <p:embeddedFontLst>
    <p:embeddedFont>
      <p:font typeface="Roboto Slab"/>
      <p:regular r:id="rId37"/>
      <p:bold r:id="rId38"/>
    </p:embeddedFont>
    <p:embeddedFont>
      <p:font typeface="Roboto"/>
      <p:regular r:id="rId39"/>
      <p:bold r:id="rId40"/>
      <p:italic r:id="rId41"/>
      <p:boldItalic r:id="rId4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bold.fntdata"/><Relationship Id="rId20" Type="http://schemas.openxmlformats.org/officeDocument/2006/relationships/slide" Target="slides/slide15.xml"/><Relationship Id="rId42" Type="http://schemas.openxmlformats.org/officeDocument/2006/relationships/font" Target="fonts/Roboto-boldItalic.fntdata"/><Relationship Id="rId41" Type="http://schemas.openxmlformats.org/officeDocument/2006/relationships/font" Target="fonts/Roboto-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RobotoSlab-regular.fntdata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Roboto-regular.fntdata"/><Relationship Id="rId16" Type="http://schemas.openxmlformats.org/officeDocument/2006/relationships/slide" Target="slides/slide11.xml"/><Relationship Id="rId38" Type="http://schemas.openxmlformats.org/officeDocument/2006/relationships/font" Target="fonts/RobotoSlab-bold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58bedc67a2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58bedc67a2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4f0288a2b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4f0288a2b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c2c3b89a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c2c3b89a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4f0288a2b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74f0288a2b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8bedc67a2_1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58bedc67a2_1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8bedc67a2_1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8bedc67a2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8bedc67a2_1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8bedc67a2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8bedc67a2_1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58bedc67a2_1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4f0288a2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74f0288a2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74f0288a2b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74f0288a2b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8bedc67a2_1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58bedc67a2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8bedc67a2_0_4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8bedc67a2_0_4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58bedc67a2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58bedc67a2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8bedc67a2_1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58bedc67a2_1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8bedc67a2_1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58bedc67a2_1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58bedc67a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58bedc67a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74f0288a2b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74f0288a2b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74f0288a2b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74f0288a2b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58bedc67a2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58bedc67a2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58bedc67a2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58bedc67a2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58bedc67a2_1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58bedc67a2_1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4f0288a2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4f0288a2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77db8f41cc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77db8f41cc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74f0288a2b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74f0288a2b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4f0288a2b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4f0288a2b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f0288a2b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f0288a2b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8bedc67a2_1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8bedc67a2_1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4f0288a2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4f0288a2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8bedc67a2_1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58bedc67a2_1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4f0288a2b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4f0288a2b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54430"/>
            <a:ext cx="9144000" cy="2834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87900" y="908725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Key #4</a:t>
            </a:r>
            <a:endParaRPr sz="9600"/>
          </a:p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421525" y="2658925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Understanding what Probate “Letters” and “Notice of Proposed Actions” are and why a Probate real estate sale </a:t>
            </a:r>
            <a:r>
              <a:rPr lang="en" sz="3000" u="sng">
                <a:latin typeface="Roboto Slab"/>
                <a:ea typeface="Roboto Slab"/>
                <a:cs typeface="Roboto Slab"/>
                <a:sym typeface="Roboto Slab"/>
              </a:rPr>
              <a:t>can NOT close without these important court documents</a:t>
            </a: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. </a:t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87900" y="1891575"/>
            <a:ext cx="3974100" cy="3412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Letters of “Administration” or “Testamentary”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Escrow can NOT close until letters have been </a:t>
            </a:r>
            <a:r>
              <a:rPr lang="en" sz="1800" u="sng"/>
              <a:t>issued </a:t>
            </a:r>
            <a:r>
              <a:rPr lang="en" sz="1800"/>
              <a:t>by the court AND </a:t>
            </a:r>
            <a:r>
              <a:rPr lang="en" sz="1800" u="sng"/>
              <a:t>certified </a:t>
            </a:r>
            <a:r>
              <a:rPr lang="en" sz="1800"/>
              <a:t>for recording.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Why do we need Letters to sell the family home? Title Insurance. (TB)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Full or Limited Authority? </a:t>
            </a:r>
            <a:endParaRPr sz="1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Bond or no Bond?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2425" y="646862"/>
            <a:ext cx="3714750" cy="38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404700" y="1592175"/>
            <a:ext cx="4125300" cy="330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Notice of Proposed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Escrow can </a:t>
            </a:r>
            <a:r>
              <a:rPr b="1" lang="en" sz="1900"/>
              <a:t>NOT </a:t>
            </a:r>
            <a:r>
              <a:rPr lang="en" sz="1900"/>
              <a:t>close until “Notice of Proposed Action” plus 15 days or such notice has been </a:t>
            </a:r>
            <a:r>
              <a:rPr lang="en" sz="1900" u="sng"/>
              <a:t>waived </a:t>
            </a:r>
            <a:r>
              <a:rPr lang="en" sz="1900"/>
              <a:t>by all heirs or beneficiaries.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132" name="Google Shape;13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6425" y="429200"/>
            <a:ext cx="3113925" cy="431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/>
          <p:nvPr>
            <p:ph type="title"/>
          </p:nvPr>
        </p:nvSpPr>
        <p:spPr>
          <a:xfrm>
            <a:off x="387900" y="60030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Key #5</a:t>
            </a:r>
            <a:endParaRPr sz="9600"/>
          </a:p>
        </p:txBody>
      </p:sp>
      <p:sp>
        <p:nvSpPr>
          <p:cNvPr id="138" name="Google Shape;138;p25"/>
          <p:cNvSpPr txBox="1"/>
          <p:nvPr>
            <p:ph idx="1" type="body"/>
          </p:nvPr>
        </p:nvSpPr>
        <p:spPr>
          <a:xfrm>
            <a:off x="387900" y="2404925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Understanding which </a:t>
            </a: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type of Probate to file.  </a:t>
            </a: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656050" y="634050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accent5"/>
                </a:solidFill>
              </a:rPr>
              <a:t>Full Probate Administration, Small Estate Probate or Heggstad Petition? </a:t>
            </a:r>
            <a:endParaRPr sz="3600">
              <a:solidFill>
                <a:schemeClr val="accent5"/>
              </a:solidFill>
            </a:endParaRPr>
          </a:p>
        </p:txBody>
      </p:sp>
      <p:sp>
        <p:nvSpPr>
          <p:cNvPr id="144" name="Google Shape;144;p26"/>
          <p:cNvSpPr txBox="1"/>
          <p:nvPr>
            <p:ph idx="4294967295" type="body"/>
          </p:nvPr>
        </p:nvSpPr>
        <p:spPr>
          <a:xfrm>
            <a:off x="889775" y="543325"/>
            <a:ext cx="7074900" cy="391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AutoNum type="arabicPeriod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Is there real Property involved? 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AutoNum type="arabicPeriod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Is the gross estate worth more than $162,500 (small estate limit in CA)? 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AutoNum type="arabicPeriod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Did the decedent leave Last Will &amp; Testament (a “Will”)? 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AutoNum type="arabicPeriod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Did the decedent create, sign and fund a Living Trust?</a:t>
            </a: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20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Key #6</a:t>
            </a:r>
            <a:endParaRPr sz="9600"/>
          </a:p>
        </p:txBody>
      </p:sp>
      <p:sp>
        <p:nvSpPr>
          <p:cNvPr id="150" name="Google Shape;150;p27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Understanding </a:t>
            </a:r>
            <a:r>
              <a:rPr b="1" lang="en" sz="3000" u="sng">
                <a:latin typeface="Roboto Slab"/>
                <a:ea typeface="Roboto Slab"/>
                <a:cs typeface="Roboto Slab"/>
                <a:sym typeface="Roboto Slab"/>
              </a:rPr>
              <a:t>when </a:t>
            </a: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a Probate property can be </a:t>
            </a:r>
            <a:r>
              <a:rPr b="1" i="1" lang="en" sz="3000">
                <a:latin typeface="Roboto Slab"/>
                <a:ea typeface="Roboto Slab"/>
                <a:cs typeface="Roboto Slab"/>
                <a:sym typeface="Roboto Slab"/>
              </a:rPr>
              <a:t>LISTED. </a:t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/>
          <p:nvPr>
            <p:ph type="title"/>
          </p:nvPr>
        </p:nvSpPr>
        <p:spPr>
          <a:xfrm>
            <a:off x="406125" y="2688600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accent5"/>
                </a:solidFill>
              </a:rPr>
              <a:t>A Probate Property can be listed as soon as the family and the property are “ready”. </a:t>
            </a:r>
            <a:endParaRPr sz="3600">
              <a:solidFill>
                <a:schemeClr val="accent5"/>
              </a:solidFill>
            </a:endParaRPr>
          </a:p>
        </p:txBody>
      </p:sp>
      <p:sp>
        <p:nvSpPr>
          <p:cNvPr id="156" name="Google Shape;156;p28"/>
          <p:cNvSpPr txBox="1"/>
          <p:nvPr>
            <p:ph idx="2" type="body"/>
          </p:nvPr>
        </p:nvSpPr>
        <p:spPr>
          <a:xfrm>
            <a:off x="5307000" y="10856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rabicPeriod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Property may need to be emptied / cleaned out.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Slab"/>
              <a:buAutoNum type="alphaLcPeriod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Estate Sales: good or bad?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rabicPeriod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Do we need “Letters” to be Issued to list the property?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rabicPeriod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Are all the heirs or beneficiaries in agreement about who the administrator / executor will be?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rabicPeriod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Check with your Broker first about listing prior to letters being issued.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57" name="Google Shape;157;p28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Key #7</a:t>
            </a:r>
            <a:endParaRPr sz="9600"/>
          </a:p>
        </p:txBody>
      </p:sp>
      <p:sp>
        <p:nvSpPr>
          <p:cNvPr id="163" name="Google Shape;163;p29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Understanding the rules concerning appropriate pricing and court valuation of probate real property.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Probate Sale Pricing and Court Scrutiny</a:t>
            </a:r>
            <a:endParaRPr/>
          </a:p>
        </p:txBody>
      </p:sp>
      <p:sp>
        <p:nvSpPr>
          <p:cNvPr id="169" name="Google Shape;169;p3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AutoNum type="arabicPeriod"/>
            </a:pPr>
            <a:r>
              <a:rPr b="1" i="1" lang="en" sz="2400">
                <a:latin typeface="Roboto Slab"/>
                <a:ea typeface="Roboto Slab"/>
                <a:cs typeface="Roboto Slab"/>
                <a:sym typeface="Roboto Slab"/>
              </a:rPr>
              <a:t>Investors Beware</a:t>
            </a: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, property may need “full market saturation” (listed on MLS etc). 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AutoNum type="arabicPeriod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Court will appoint a “Probate Referee” (appraiser) to ensure sale price was fair.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1"/>
          <p:cNvSpPr txBox="1"/>
          <p:nvPr>
            <p:ph type="title"/>
          </p:nvPr>
        </p:nvSpPr>
        <p:spPr>
          <a:xfrm>
            <a:off x="387900" y="891925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Key #8</a:t>
            </a:r>
            <a:endParaRPr sz="9600"/>
          </a:p>
        </p:txBody>
      </p:sp>
      <p:sp>
        <p:nvSpPr>
          <p:cNvPr id="175" name="Google Shape;175;p31"/>
          <p:cNvSpPr txBox="1"/>
          <p:nvPr>
            <p:ph idx="1" type="body"/>
          </p:nvPr>
        </p:nvSpPr>
        <p:spPr>
          <a:xfrm>
            <a:off x="387900" y="2784975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Understanding what happens to the proceeds immediately AFTER the probate sale and why that matters at the </a:t>
            </a:r>
            <a:r>
              <a:rPr b="1" lang="en" sz="3000">
                <a:latin typeface="Roboto Slab"/>
                <a:ea typeface="Roboto Slab"/>
                <a:cs typeface="Roboto Slab"/>
                <a:sym typeface="Roboto Slab"/>
              </a:rPr>
              <a:t>first meeting. </a:t>
            </a:r>
            <a:endParaRPr b="1"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ctrTitle"/>
          </p:nvPr>
        </p:nvSpPr>
        <p:spPr>
          <a:xfrm>
            <a:off x="1680300" y="263300"/>
            <a:ext cx="5783400" cy="238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California Probate for Real Estate Professionals</a:t>
            </a:r>
            <a:endParaRPr/>
          </a:p>
        </p:txBody>
      </p:sp>
      <p:sp>
        <p:nvSpPr>
          <p:cNvPr id="71" name="Google Shape;71;p14"/>
          <p:cNvSpPr txBox="1"/>
          <p:nvPr>
            <p:ph idx="1" type="subTitle"/>
          </p:nvPr>
        </p:nvSpPr>
        <p:spPr>
          <a:xfrm>
            <a:off x="1713927" y="278050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 keys to successfully listing and closing Probate real estate sales in California and why Probate sales will only continue to increase in volume.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2"/>
          <p:cNvSpPr txBox="1"/>
          <p:nvPr>
            <p:ph type="title"/>
          </p:nvPr>
        </p:nvSpPr>
        <p:spPr>
          <a:xfrm>
            <a:off x="272900" y="2356200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Seller (Estate) does NOT receive proceeds until the END of the probate</a:t>
            </a:r>
            <a:endParaRPr/>
          </a:p>
        </p:txBody>
      </p:sp>
      <p:sp>
        <p:nvSpPr>
          <p:cNvPr id="181" name="Google Shape;181;p32"/>
          <p:cNvSpPr txBox="1"/>
          <p:nvPr>
            <p:ph idx="1" type="subTitle"/>
          </p:nvPr>
        </p:nvSpPr>
        <p:spPr>
          <a:xfrm>
            <a:off x="272900" y="38625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you SHOULD tell them that now! :) </a:t>
            </a:r>
            <a:endParaRPr/>
          </a:p>
        </p:txBody>
      </p:sp>
      <p:sp>
        <p:nvSpPr>
          <p:cNvPr id="182" name="Google Shape;182;p3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Administrator / Estate must hold proceeds in estate account.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Proceeds </a:t>
            </a:r>
            <a:r>
              <a:rPr b="1" lang="en" sz="2400" u="sng"/>
              <a:t>must </a:t>
            </a:r>
            <a:r>
              <a:rPr lang="en" sz="2400"/>
              <a:t>stay in estate account for the ENTIRETY of the 12-14 month probate process.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Probate Loans &amp; Advances. </a:t>
            </a:r>
            <a:endParaRPr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"/>
          <p:cNvSpPr txBox="1"/>
          <p:nvPr>
            <p:ph type="title"/>
          </p:nvPr>
        </p:nvSpPr>
        <p:spPr>
          <a:xfrm>
            <a:off x="354275" y="774275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Key #9</a:t>
            </a:r>
            <a:endParaRPr sz="9600"/>
          </a:p>
        </p:txBody>
      </p:sp>
      <p:sp>
        <p:nvSpPr>
          <p:cNvPr id="188" name="Google Shape;188;p33"/>
          <p:cNvSpPr txBox="1"/>
          <p:nvPr>
            <p:ph idx="1" type="body"/>
          </p:nvPr>
        </p:nvSpPr>
        <p:spPr>
          <a:xfrm>
            <a:off x="387900" y="25717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Understanding how to deal with squatters (tenants, family  &amp; others occupying estate property) and how eviction works in a probate setting. </a:t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4"/>
          <p:cNvSpPr txBox="1"/>
          <p:nvPr>
            <p:ph type="title"/>
          </p:nvPr>
        </p:nvSpPr>
        <p:spPr>
          <a:xfrm>
            <a:off x="272900" y="2913000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Always </a:t>
            </a:r>
            <a:r>
              <a:rPr lang="en"/>
              <a:t>try to work things out WITHOUT going through eviction</a:t>
            </a:r>
            <a:r>
              <a:rPr lang="en"/>
              <a:t>. </a:t>
            </a:r>
            <a:endParaRPr/>
          </a:p>
        </p:txBody>
      </p:sp>
      <p:sp>
        <p:nvSpPr>
          <p:cNvPr id="194" name="Google Shape;194;p34"/>
          <p:cNvSpPr txBox="1"/>
          <p:nvPr>
            <p:ph idx="1" type="subTitle"/>
          </p:nvPr>
        </p:nvSpPr>
        <p:spPr>
          <a:xfrm>
            <a:off x="272900" y="4017926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3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accent5"/>
              </a:solidFill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2400"/>
              <a:buAutoNum type="arabicPeriod"/>
            </a:pPr>
            <a:r>
              <a:rPr lang="en" sz="2400">
                <a:solidFill>
                  <a:schemeClr val="accent5"/>
                </a:solidFill>
              </a:rPr>
              <a:t>Eviction can take years to complete in CA. </a:t>
            </a:r>
            <a:endParaRPr sz="2400">
              <a:solidFill>
                <a:schemeClr val="accent5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AutoNum type="arabicPeriod"/>
            </a:pPr>
            <a:r>
              <a:rPr lang="en" sz="2400">
                <a:solidFill>
                  <a:schemeClr val="accent5"/>
                </a:solidFill>
              </a:rPr>
              <a:t>Incentivize them to leave. Yes, pay them! </a:t>
            </a:r>
            <a:endParaRPr sz="2400">
              <a:solidFill>
                <a:schemeClr val="accent5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AutoNum type="arabicPeriod"/>
            </a:pPr>
            <a:r>
              <a:rPr lang="en" sz="2400">
                <a:solidFill>
                  <a:schemeClr val="accent5"/>
                </a:solidFill>
              </a:rPr>
              <a:t>Give legal notice while negotiating. </a:t>
            </a:r>
            <a:endParaRPr sz="2400">
              <a:solidFill>
                <a:schemeClr val="accent5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AutoNum type="arabicPeriod"/>
            </a:pPr>
            <a:r>
              <a:rPr lang="en" sz="2400">
                <a:solidFill>
                  <a:schemeClr val="accent5"/>
                </a:solidFill>
              </a:rPr>
              <a:t>Evict only when necessary</a:t>
            </a:r>
            <a:endParaRPr sz="240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5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Key #10</a:t>
            </a:r>
            <a:endParaRPr sz="9600"/>
          </a:p>
        </p:txBody>
      </p:sp>
      <p:sp>
        <p:nvSpPr>
          <p:cNvPr id="201" name="Google Shape;201;p3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Understanding how to deal with a pending </a:t>
            </a:r>
            <a:r>
              <a:rPr b="1" lang="en" sz="3000">
                <a:latin typeface="Roboto Slab"/>
                <a:ea typeface="Roboto Slab"/>
                <a:cs typeface="Roboto Slab"/>
                <a:sym typeface="Roboto Slab"/>
              </a:rPr>
              <a:t>Foreclosure</a:t>
            </a: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 or </a:t>
            </a:r>
            <a:r>
              <a:rPr b="1" lang="en" sz="3000">
                <a:latin typeface="Roboto Slab"/>
                <a:ea typeface="Roboto Slab"/>
                <a:cs typeface="Roboto Slab"/>
                <a:sym typeface="Roboto Slab"/>
              </a:rPr>
              <a:t>Trustee sale date</a:t>
            </a: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 in a Probate Real estate sale. </a:t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6"/>
          <p:cNvSpPr txBox="1"/>
          <p:nvPr>
            <p:ph type="title"/>
          </p:nvPr>
        </p:nvSpPr>
        <p:spPr>
          <a:xfrm>
            <a:off x="898425" y="5211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accent5"/>
                </a:solidFill>
              </a:rPr>
              <a:t>What if Property is in Foreclosure? </a:t>
            </a:r>
            <a:endParaRPr sz="3600">
              <a:solidFill>
                <a:schemeClr val="accent5"/>
              </a:solidFill>
            </a:endParaRPr>
          </a:p>
        </p:txBody>
      </p:sp>
      <p:sp>
        <p:nvSpPr>
          <p:cNvPr id="207" name="Google Shape;207;p36"/>
          <p:cNvSpPr txBox="1"/>
          <p:nvPr>
            <p:ph idx="4294967295" type="subTitle"/>
          </p:nvPr>
        </p:nvSpPr>
        <p:spPr>
          <a:xfrm>
            <a:off x="4723900" y="13435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24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30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36"/>
          <p:cNvSpPr txBox="1"/>
          <p:nvPr>
            <p:ph idx="4294967295" type="body"/>
          </p:nvPr>
        </p:nvSpPr>
        <p:spPr>
          <a:xfrm>
            <a:off x="2149425" y="1079400"/>
            <a:ext cx="6204600" cy="36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rabicPeriod"/>
            </a:pPr>
            <a:r>
              <a:rPr lang="en" u="sng">
                <a:latin typeface="Roboto Slab"/>
                <a:ea typeface="Roboto Slab"/>
                <a:cs typeface="Roboto Slab"/>
                <a:sym typeface="Roboto Slab"/>
              </a:rPr>
              <a:t>Notice of Default</a:t>
            </a: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: Most banks will stop foreclosure proceedings if probate has been initiated and a listing agreement has been signed. Penalties and interest will continue to accrue.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rabicPeriod"/>
            </a:pPr>
            <a:r>
              <a:rPr lang="en" u="sng">
                <a:latin typeface="Roboto Slab"/>
                <a:ea typeface="Roboto Slab"/>
                <a:cs typeface="Roboto Slab"/>
                <a:sym typeface="Roboto Slab"/>
              </a:rPr>
              <a:t>Trustee Sale Date set</a:t>
            </a: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: if an actual trustee sale date has been set, its possible to stop a foreclosure by filing a </a:t>
            </a: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restraining</a:t>
            </a: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 order / injunction so long as there is enough time to get into court. Some trustees will voluntarily stop sales if we threaten to go to court to stop them.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7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Key #11</a:t>
            </a:r>
            <a:endParaRPr sz="9600"/>
          </a:p>
        </p:txBody>
      </p:sp>
      <p:sp>
        <p:nvSpPr>
          <p:cNvPr id="214" name="Google Shape;214;p37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Understanding the ENTIRE probate process, its different phases and how the sale of real property fits in. It’s NOT just about the sale. :)</a:t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8"/>
          <p:cNvSpPr txBox="1"/>
          <p:nvPr>
            <p:ph type="title"/>
          </p:nvPr>
        </p:nvSpPr>
        <p:spPr>
          <a:xfrm>
            <a:off x="1209400" y="5043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accent5"/>
                </a:solidFill>
              </a:rPr>
              <a:t>California Probate Phase #1, </a:t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accent5"/>
                </a:solidFill>
              </a:rPr>
              <a:t>Initial Stages (60-90 days)</a:t>
            </a:r>
            <a:endParaRPr sz="3600">
              <a:solidFill>
                <a:schemeClr val="accent5"/>
              </a:solidFill>
            </a:endParaRPr>
          </a:p>
        </p:txBody>
      </p:sp>
      <p:sp>
        <p:nvSpPr>
          <p:cNvPr id="220" name="Google Shape;220;p38"/>
          <p:cNvSpPr txBox="1"/>
          <p:nvPr>
            <p:ph idx="4294967295" type="subTitle"/>
          </p:nvPr>
        </p:nvSpPr>
        <p:spPr>
          <a:xfrm>
            <a:off x="4723900" y="13435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24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30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38"/>
          <p:cNvSpPr txBox="1"/>
          <p:nvPr>
            <p:ph idx="4294967295" type="body"/>
          </p:nvPr>
        </p:nvSpPr>
        <p:spPr>
          <a:xfrm>
            <a:off x="2149425" y="1079400"/>
            <a:ext cx="3837000" cy="36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rabicPeriod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Intake Meeting / Call / Zoom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rabicPeriod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Initial Probate doc prep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rabicPeriod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Filing the first Petition for “Letters” (more on this later)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rabicPeriod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Publication in newspaper / Notice to heirs / beneficiaries &amp; known creditors.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rabicPeriod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First hearing (usually set 45-60 days after the filing of the first petition).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9"/>
          <p:cNvSpPr txBox="1"/>
          <p:nvPr>
            <p:ph type="title"/>
          </p:nvPr>
        </p:nvSpPr>
        <p:spPr>
          <a:xfrm>
            <a:off x="1209400" y="5043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accent5"/>
                </a:solidFill>
              </a:rPr>
              <a:t>California Probate Phase #2 Creditor’s Period, 4-6 months</a:t>
            </a:r>
            <a:endParaRPr sz="3600">
              <a:solidFill>
                <a:schemeClr val="accent5"/>
              </a:solidFill>
            </a:endParaRPr>
          </a:p>
        </p:txBody>
      </p:sp>
      <p:sp>
        <p:nvSpPr>
          <p:cNvPr id="227" name="Google Shape;227;p39"/>
          <p:cNvSpPr txBox="1"/>
          <p:nvPr>
            <p:ph idx="4294967295" type="body"/>
          </p:nvPr>
        </p:nvSpPr>
        <p:spPr>
          <a:xfrm>
            <a:off x="2113125" y="1190425"/>
            <a:ext cx="3837000" cy="36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AutoNum type="arabicPeriod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4 month creditor’s period begins / ends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AutoNum type="arabicPeriod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Real Property Sale!!!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lphaLcPeriod"/>
            </a:pP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Notice of Proposed Action (full authority)</a:t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lphaLcPeriod"/>
            </a:pP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Certified Letters Recorded</a:t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lphaLcPeriod"/>
            </a:pP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Note about limited Authority / Report of Sale of Real Property</a:t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accent5"/>
                </a:solidFill>
              </a:rPr>
              <a:t>California Probate Phase #3 Final Report / Accounting, 3-6 months</a:t>
            </a:r>
            <a:endParaRPr sz="3600">
              <a:solidFill>
                <a:schemeClr val="accent5"/>
              </a:solidFill>
            </a:endParaRPr>
          </a:p>
        </p:txBody>
      </p:sp>
      <p:sp>
        <p:nvSpPr>
          <p:cNvPr id="233" name="Google Shape;233;p40"/>
          <p:cNvSpPr txBox="1"/>
          <p:nvPr>
            <p:ph idx="1" type="body"/>
          </p:nvPr>
        </p:nvSpPr>
        <p:spPr>
          <a:xfrm>
            <a:off x="1313175" y="1517025"/>
            <a:ext cx="77493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AutoNum type="arabicPeriod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Final Report / Accounting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AutoNum type="arabicPeriod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Final Hearing date set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AutoNum type="arabicPeriod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Distribution and receipts signed and filed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AutoNum type="arabicPeriod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Final discharge of administrator / executor signed and filed with the court. 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AutoNum type="arabicPeriod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Judge signs final discharge order. 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AutoNum type="arabicPeriod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Probate Closed. 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1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Covid 19. </a:t>
            </a:r>
            <a:endParaRPr sz="9600"/>
          </a:p>
        </p:txBody>
      </p:sp>
      <p:sp>
        <p:nvSpPr>
          <p:cNvPr id="239" name="Google Shape;239;p4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The primary </a:t>
            </a: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effect</a:t>
            </a: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 of Covid 19 on the probate process is the closing of the courts extending most cases by 3-6 months on average. </a:t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ctrTitle"/>
          </p:nvPr>
        </p:nvSpPr>
        <p:spPr>
          <a:xfrm>
            <a:off x="1739125" y="176500"/>
            <a:ext cx="5783400" cy="141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Probate is Growing</a:t>
            </a:r>
            <a:endParaRPr/>
          </a:p>
        </p:txBody>
      </p:sp>
      <p:sp>
        <p:nvSpPr>
          <p:cNvPr id="77" name="Google Shape;77;p15"/>
          <p:cNvSpPr txBox="1"/>
          <p:nvPr>
            <p:ph idx="1" type="subTitle"/>
          </p:nvPr>
        </p:nvSpPr>
        <p:spPr>
          <a:xfrm>
            <a:off x="1680300" y="1687950"/>
            <a:ext cx="5783400" cy="26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number of Americans age 65 and older will more than DOUBLE in the next 40 years.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Number of Americans retiring has nearly doubled since 2000 and is now at 10,000 per day and increasing daily.  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2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Avoiding Probate</a:t>
            </a:r>
            <a:endParaRPr sz="4800"/>
          </a:p>
        </p:txBody>
      </p:sp>
      <p:sp>
        <p:nvSpPr>
          <p:cNvPr id="245" name="Google Shape;245;p42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-Revocable Living Trust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-Transfer on Death Deed (TB)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-Joint Ownership with heirs prior to death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3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Q &amp; A. </a:t>
            </a:r>
            <a:endParaRPr sz="9600"/>
          </a:p>
        </p:txBody>
      </p:sp>
      <p:sp>
        <p:nvSpPr>
          <p:cNvPr id="251" name="Google Shape;251;p43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Key #1</a:t>
            </a:r>
            <a:endParaRPr sz="9600"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Ascertaining </a:t>
            </a: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who the </a:t>
            </a:r>
            <a:r>
              <a:rPr lang="en" sz="3000" u="sng">
                <a:latin typeface="Roboto Slab"/>
                <a:ea typeface="Roboto Slab"/>
                <a:cs typeface="Roboto Slab"/>
                <a:sym typeface="Roboto Slab"/>
              </a:rPr>
              <a:t>legal owner</a:t>
            </a: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 of the probate property is, </a:t>
            </a:r>
            <a:r>
              <a:rPr lang="en" sz="3000" u="sng">
                <a:latin typeface="Roboto Slab"/>
                <a:ea typeface="Roboto Slab"/>
                <a:cs typeface="Roboto Slab"/>
                <a:sym typeface="Roboto Slab"/>
              </a:rPr>
              <a:t>the estimated value of the property</a:t>
            </a: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 and whether there is </a:t>
            </a:r>
            <a:r>
              <a:rPr lang="en" sz="3000" u="sng">
                <a:latin typeface="Roboto Slab"/>
                <a:ea typeface="Roboto Slab"/>
                <a:cs typeface="Roboto Slab"/>
                <a:sym typeface="Roboto Slab"/>
              </a:rPr>
              <a:t>equity.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1192600" y="41437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accent5"/>
                </a:solidFill>
              </a:rPr>
              <a:t>First Things First!</a:t>
            </a:r>
            <a:endParaRPr sz="3600">
              <a:solidFill>
                <a:schemeClr val="accent5"/>
              </a:solidFill>
            </a:endParaRPr>
          </a:p>
        </p:txBody>
      </p:sp>
      <p:sp>
        <p:nvSpPr>
          <p:cNvPr id="89" name="Google Shape;89;p17"/>
          <p:cNvSpPr txBox="1"/>
          <p:nvPr>
            <p:ph idx="4294967295" type="body"/>
          </p:nvPr>
        </p:nvSpPr>
        <p:spPr>
          <a:xfrm>
            <a:off x="865800" y="184600"/>
            <a:ext cx="7047900" cy="33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rabicPeriod"/>
            </a:pPr>
            <a:r>
              <a:rPr b="1" lang="en" u="sng">
                <a:latin typeface="Roboto Slab"/>
                <a:ea typeface="Roboto Slab"/>
                <a:cs typeface="Roboto Slab"/>
                <a:sym typeface="Roboto Slab"/>
              </a:rPr>
              <a:t>Pull title now! </a:t>
            </a: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We must verify that the legal owners (based on a title search) ARE the actual legal owners.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lphaLcPeriod"/>
            </a:pP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Is it titled in a “Joint Tenancy” with Rights of Survivorship for another person?</a:t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lphaLcPeriod"/>
            </a:pP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Is it titled as “Tenants in Common” with multiple owners? by a Living Trust? or another person entirely? </a:t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rabicPeriod"/>
            </a:pPr>
            <a:r>
              <a:rPr b="1" lang="en" u="sng">
                <a:latin typeface="Roboto Slab"/>
                <a:ea typeface="Roboto Slab"/>
                <a:cs typeface="Roboto Slab"/>
                <a:sym typeface="Roboto Slab"/>
              </a:rPr>
              <a:t>Determine the value and estimated Equity in the property</a:t>
            </a: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.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lphaLcPeriod"/>
            </a:pP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If there’s negative, zero or insufficient equity, it’s not a good case! </a:t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romanLcPeriod"/>
            </a:pP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“Short Sales” rarely work in Probate. </a:t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lphaLcPeriod"/>
            </a:pP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Estimate value with a Comparative Market Analysis. </a:t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lphaLcPeriod"/>
            </a:pP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What if the balance of the loan or reverse mortgage is unknown? Special Letters of Administration. </a:t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Key #2</a:t>
            </a:r>
            <a:endParaRPr sz="9600"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          Understanding Typical Probate Sellers </a:t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                        (Usually Your Client)</a:t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406125" y="2688600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accent5"/>
                </a:solidFill>
              </a:rPr>
              <a:t>Probate </a:t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accent5"/>
                </a:solidFill>
              </a:rPr>
              <a:t>= </a:t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chemeClr val="accent5"/>
                </a:solidFill>
              </a:rPr>
              <a:t>Death of a loved one.</a:t>
            </a:r>
            <a:r>
              <a:rPr lang="en" sz="3600">
                <a:solidFill>
                  <a:schemeClr val="accent5"/>
                </a:solidFill>
              </a:rPr>
              <a:t> </a:t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5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accent5"/>
                </a:solidFill>
              </a:rPr>
              <a:t>Don’t forget that! </a:t>
            </a:r>
            <a:endParaRPr sz="3600">
              <a:solidFill>
                <a:schemeClr val="accent5"/>
              </a:solidFill>
            </a:endParaRPr>
          </a:p>
        </p:txBody>
      </p:sp>
      <p:sp>
        <p:nvSpPr>
          <p:cNvPr id="101" name="Google Shape;101;p19"/>
          <p:cNvSpPr txBox="1"/>
          <p:nvPr>
            <p:ph idx="2" type="body"/>
          </p:nvPr>
        </p:nvSpPr>
        <p:spPr>
          <a:xfrm>
            <a:off x="4879325" y="2153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 Slab"/>
              <a:ea typeface="Roboto Slab"/>
              <a:cs typeface="Roboto Slab"/>
              <a:sym typeface="Roboto Slab"/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Roboto Slab"/>
              <a:buAutoNum type="arabicPeriod"/>
            </a:pPr>
            <a:r>
              <a:rPr lang="en" sz="1900">
                <a:latin typeface="Roboto Slab"/>
                <a:ea typeface="Roboto Slab"/>
                <a:cs typeface="Roboto Slab"/>
                <a:sym typeface="Roboto Slab"/>
              </a:rPr>
              <a:t>Your client</a:t>
            </a:r>
            <a:r>
              <a:rPr lang="en" sz="1900">
                <a:latin typeface="Roboto Slab"/>
                <a:ea typeface="Roboto Slab"/>
                <a:cs typeface="Roboto Slab"/>
                <a:sym typeface="Roboto Slab"/>
              </a:rPr>
              <a:t> just lost a loved one, likely a parent, sibling or child.  Be a human first. Be patient and kind. Failure to remember this could lead to losing the sale. </a:t>
            </a:r>
            <a:endParaRPr sz="19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AutoNum type="arabicPeriod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Sellers are typically the children / relatives and are usually very motivated and reasonable. They want to sell quickly! </a:t>
            </a:r>
            <a:endParaRPr sz="19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02" name="Google Shape;102;p19"/>
          <p:cNvSpPr txBox="1"/>
          <p:nvPr>
            <p:ph idx="1" type="subTitle"/>
          </p:nvPr>
        </p:nvSpPr>
        <p:spPr>
          <a:xfrm>
            <a:off x="332725" y="4046476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Key #3</a:t>
            </a:r>
            <a:endParaRPr sz="9600"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         Understanding typical Probate Buyers </a:t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1200325" y="9605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accent5"/>
                </a:solidFill>
              </a:rPr>
              <a:t>Probate buyers are motivated and often make “As Is” full cash offers. </a:t>
            </a:r>
            <a:endParaRPr sz="3600">
              <a:solidFill>
                <a:schemeClr val="accent5"/>
              </a:solidFill>
            </a:endParaRPr>
          </a:p>
        </p:txBody>
      </p:sp>
      <p:sp>
        <p:nvSpPr>
          <p:cNvPr id="114" name="Google Shape;114;p21"/>
          <p:cNvSpPr txBox="1"/>
          <p:nvPr>
            <p:ph idx="4294967295" type="body"/>
          </p:nvPr>
        </p:nvSpPr>
        <p:spPr>
          <a:xfrm>
            <a:off x="880700" y="1262400"/>
            <a:ext cx="7074900" cy="391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 Slab"/>
              <a:buAutoNum type="arabicPeriod"/>
            </a:pPr>
            <a:r>
              <a:rPr lang="en" sz="2000">
                <a:latin typeface="Roboto Slab"/>
                <a:ea typeface="Roboto Slab"/>
                <a:cs typeface="Roboto Slab"/>
                <a:sym typeface="Roboto Slab"/>
              </a:rPr>
              <a:t>Buyers are very often Investors who can close very quickly once the appropriate court documentation has been filed and notice given.  </a:t>
            </a:r>
            <a:endParaRPr sz="20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 Slab"/>
              <a:buAutoNum type="arabicPeriod"/>
            </a:pPr>
            <a:r>
              <a:rPr lang="en" sz="2000">
                <a:latin typeface="Roboto Slab"/>
                <a:ea typeface="Roboto Slab"/>
                <a:cs typeface="Roboto Slab"/>
                <a:sym typeface="Roboto Slab"/>
              </a:rPr>
              <a:t>Investors will often offer to have you act as their agent as well. As an agent, am I allowed to “double end” a probate sale? </a:t>
            </a:r>
            <a:endParaRPr sz="20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