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305" r:id="rId5"/>
    <p:sldId id="258" r:id="rId6"/>
    <p:sldId id="259" r:id="rId7"/>
    <p:sldId id="306" r:id="rId8"/>
    <p:sldId id="291" r:id="rId9"/>
    <p:sldId id="262" r:id="rId10"/>
    <p:sldId id="308" r:id="rId11"/>
    <p:sldId id="261" r:id="rId12"/>
    <p:sldId id="265" r:id="rId13"/>
    <p:sldId id="263" r:id="rId14"/>
    <p:sldId id="264" r:id="rId15"/>
    <p:sldId id="267" r:id="rId16"/>
    <p:sldId id="268" r:id="rId17"/>
    <p:sldId id="269" r:id="rId18"/>
    <p:sldId id="270" r:id="rId19"/>
    <p:sldId id="304" r:id="rId20"/>
    <p:sldId id="307" r:id="rId21"/>
    <p:sldId id="293" r:id="rId22"/>
    <p:sldId id="295" r:id="rId23"/>
    <p:sldId id="298" r:id="rId24"/>
    <p:sldId id="296" r:id="rId25"/>
    <p:sldId id="271" r:id="rId26"/>
    <p:sldId id="272" r:id="rId27"/>
    <p:sldId id="292" r:id="rId28"/>
    <p:sldId id="289" r:id="rId29"/>
    <p:sldId id="290" r:id="rId30"/>
    <p:sldId id="287"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D57B3E-01D9-4835-BEEB-DC902BCE7295}"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1DC5B-A47B-4615-AA32-1173B3FCED27}" type="slidenum">
              <a:rPr lang="en-US" smtClean="0"/>
              <a:t>‹#›</a:t>
            </a:fld>
            <a:endParaRPr lang="en-US"/>
          </a:p>
        </p:txBody>
      </p:sp>
    </p:spTree>
    <p:extLst>
      <p:ext uri="{BB962C8B-B14F-4D97-AF65-F5344CB8AC3E}">
        <p14:creationId xmlns:p14="http://schemas.microsoft.com/office/powerpoint/2010/main" val="4050594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B3E-01D9-4835-BEEB-DC902BCE7295}"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1DC5B-A47B-4615-AA32-1173B3FCED27}" type="slidenum">
              <a:rPr lang="en-US" smtClean="0"/>
              <a:t>‹#›</a:t>
            </a:fld>
            <a:endParaRPr lang="en-US"/>
          </a:p>
        </p:txBody>
      </p:sp>
    </p:spTree>
    <p:extLst>
      <p:ext uri="{BB962C8B-B14F-4D97-AF65-F5344CB8AC3E}">
        <p14:creationId xmlns:p14="http://schemas.microsoft.com/office/powerpoint/2010/main" val="41175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B3E-01D9-4835-BEEB-DC902BCE7295}"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1DC5B-A47B-4615-AA32-1173B3FCED27}" type="slidenum">
              <a:rPr lang="en-US" smtClean="0"/>
              <a:t>‹#›</a:t>
            </a:fld>
            <a:endParaRPr lang="en-US"/>
          </a:p>
        </p:txBody>
      </p:sp>
    </p:spTree>
    <p:extLst>
      <p:ext uri="{BB962C8B-B14F-4D97-AF65-F5344CB8AC3E}">
        <p14:creationId xmlns:p14="http://schemas.microsoft.com/office/powerpoint/2010/main" val="188749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57B3E-01D9-4835-BEEB-DC902BCE7295}"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1DC5B-A47B-4615-AA32-1173B3FCED27}" type="slidenum">
              <a:rPr lang="en-US" smtClean="0"/>
              <a:t>‹#›</a:t>
            </a:fld>
            <a:endParaRPr lang="en-US"/>
          </a:p>
        </p:txBody>
      </p:sp>
    </p:spTree>
    <p:extLst>
      <p:ext uri="{BB962C8B-B14F-4D97-AF65-F5344CB8AC3E}">
        <p14:creationId xmlns:p14="http://schemas.microsoft.com/office/powerpoint/2010/main" val="28880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D57B3E-01D9-4835-BEEB-DC902BCE7295}" type="datetimeFigureOut">
              <a:rPr lang="en-US" smtClean="0"/>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1DC5B-A47B-4615-AA32-1173B3FCED27}" type="slidenum">
              <a:rPr lang="en-US" smtClean="0"/>
              <a:t>‹#›</a:t>
            </a:fld>
            <a:endParaRPr lang="en-US"/>
          </a:p>
        </p:txBody>
      </p:sp>
    </p:spTree>
    <p:extLst>
      <p:ext uri="{BB962C8B-B14F-4D97-AF65-F5344CB8AC3E}">
        <p14:creationId xmlns:p14="http://schemas.microsoft.com/office/powerpoint/2010/main" val="233059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D57B3E-01D9-4835-BEEB-DC902BCE7295}"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1DC5B-A47B-4615-AA32-1173B3FCED27}" type="slidenum">
              <a:rPr lang="en-US" smtClean="0"/>
              <a:t>‹#›</a:t>
            </a:fld>
            <a:endParaRPr lang="en-US"/>
          </a:p>
        </p:txBody>
      </p:sp>
    </p:spTree>
    <p:extLst>
      <p:ext uri="{BB962C8B-B14F-4D97-AF65-F5344CB8AC3E}">
        <p14:creationId xmlns:p14="http://schemas.microsoft.com/office/powerpoint/2010/main" val="146278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D57B3E-01D9-4835-BEEB-DC902BCE7295}" type="datetimeFigureOut">
              <a:rPr lang="en-US" smtClean="0"/>
              <a:t>4/22/2019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A1DC5B-A47B-4615-AA32-1173B3FCED27}" type="slidenum">
              <a:rPr lang="en-US" smtClean="0"/>
              <a:t>‹#›</a:t>
            </a:fld>
            <a:endParaRPr lang="en-US"/>
          </a:p>
        </p:txBody>
      </p:sp>
    </p:spTree>
    <p:extLst>
      <p:ext uri="{BB962C8B-B14F-4D97-AF65-F5344CB8AC3E}">
        <p14:creationId xmlns:p14="http://schemas.microsoft.com/office/powerpoint/2010/main" val="247506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D57B3E-01D9-4835-BEEB-DC902BCE7295}" type="datetimeFigureOut">
              <a:rPr lang="en-US" smtClean="0"/>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A1DC5B-A47B-4615-AA32-1173B3FCED27}" type="slidenum">
              <a:rPr lang="en-US" smtClean="0"/>
              <a:t>‹#›</a:t>
            </a:fld>
            <a:endParaRPr lang="en-US"/>
          </a:p>
        </p:txBody>
      </p:sp>
    </p:spTree>
    <p:extLst>
      <p:ext uri="{BB962C8B-B14F-4D97-AF65-F5344CB8AC3E}">
        <p14:creationId xmlns:p14="http://schemas.microsoft.com/office/powerpoint/2010/main" val="389729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57B3E-01D9-4835-BEEB-DC902BCE7295}" type="datetimeFigureOut">
              <a:rPr lang="en-US" smtClean="0"/>
              <a:t>4/22/2019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A1DC5B-A47B-4615-AA32-1173B3FCED27}" type="slidenum">
              <a:rPr lang="en-US" smtClean="0"/>
              <a:t>‹#›</a:t>
            </a:fld>
            <a:endParaRPr lang="en-US"/>
          </a:p>
        </p:txBody>
      </p:sp>
    </p:spTree>
    <p:extLst>
      <p:ext uri="{BB962C8B-B14F-4D97-AF65-F5344CB8AC3E}">
        <p14:creationId xmlns:p14="http://schemas.microsoft.com/office/powerpoint/2010/main" val="58412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D57B3E-01D9-4835-BEEB-DC902BCE7295}"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1DC5B-A47B-4615-AA32-1173B3FCED27}" type="slidenum">
              <a:rPr lang="en-US" smtClean="0"/>
              <a:t>‹#›</a:t>
            </a:fld>
            <a:endParaRPr lang="en-US"/>
          </a:p>
        </p:txBody>
      </p:sp>
    </p:spTree>
    <p:extLst>
      <p:ext uri="{BB962C8B-B14F-4D97-AF65-F5344CB8AC3E}">
        <p14:creationId xmlns:p14="http://schemas.microsoft.com/office/powerpoint/2010/main" val="2350709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D57B3E-01D9-4835-BEEB-DC902BCE7295}" type="datetimeFigureOut">
              <a:rPr lang="en-US" smtClean="0"/>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1DC5B-A47B-4615-AA32-1173B3FCED27}" type="slidenum">
              <a:rPr lang="en-US" smtClean="0"/>
              <a:t>‹#›</a:t>
            </a:fld>
            <a:endParaRPr lang="en-US"/>
          </a:p>
        </p:txBody>
      </p:sp>
    </p:spTree>
    <p:extLst>
      <p:ext uri="{BB962C8B-B14F-4D97-AF65-F5344CB8AC3E}">
        <p14:creationId xmlns:p14="http://schemas.microsoft.com/office/powerpoint/2010/main" val="2959300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57B3E-01D9-4835-BEEB-DC902BCE7295}" type="datetimeFigureOut">
              <a:rPr lang="en-US" smtClean="0"/>
              <a:t>4/22/2019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A1DC5B-A47B-4615-AA32-1173B3FCED27}" type="slidenum">
              <a:rPr lang="en-US" smtClean="0"/>
              <a:t>‹#›</a:t>
            </a:fld>
            <a:endParaRPr lang="en-US"/>
          </a:p>
        </p:txBody>
      </p:sp>
    </p:spTree>
    <p:extLst>
      <p:ext uri="{BB962C8B-B14F-4D97-AF65-F5344CB8AC3E}">
        <p14:creationId xmlns:p14="http://schemas.microsoft.com/office/powerpoint/2010/main" val="193942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Probates </a:t>
            </a:r>
            <a:endParaRPr lang="en-US" dirty="0"/>
          </a:p>
        </p:txBody>
      </p:sp>
      <p:sp>
        <p:nvSpPr>
          <p:cNvPr id="3" name="Subtitle 2"/>
          <p:cNvSpPr>
            <a:spLocks noGrp="1"/>
          </p:cNvSpPr>
          <p:nvPr>
            <p:ph type="subTitle" idx="1"/>
          </p:nvPr>
        </p:nvSpPr>
        <p:spPr/>
        <p:txBody>
          <a:bodyPr/>
          <a:lstStyle/>
          <a:p>
            <a:r>
              <a:rPr lang="en-US" dirty="0" smtClean="0"/>
              <a:t>Thomas Bernath</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74676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742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362772"/>
            <a:ext cx="7468247" cy="1146147"/>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2743200" lvl="6" indent="0">
              <a:buNone/>
            </a:pPr>
            <a:r>
              <a:rPr lang="en-US" sz="3600" dirty="0" smtClean="0"/>
              <a:t>Estate Planning</a:t>
            </a:r>
          </a:p>
          <a:p>
            <a:r>
              <a:rPr lang="en-US" dirty="0" smtClean="0"/>
              <a:t>Do Nothing</a:t>
            </a:r>
          </a:p>
          <a:p>
            <a:r>
              <a:rPr lang="en-US" dirty="0" smtClean="0"/>
              <a:t>Wills</a:t>
            </a:r>
          </a:p>
          <a:p>
            <a:r>
              <a:rPr lang="en-US" dirty="0" smtClean="0"/>
              <a:t>Deed to kids or other family members</a:t>
            </a:r>
          </a:p>
          <a:p>
            <a:r>
              <a:rPr lang="en-US" dirty="0" smtClean="0"/>
              <a:t>Hold “unrecorded” deed until death</a:t>
            </a:r>
          </a:p>
          <a:p>
            <a:r>
              <a:rPr lang="en-US" dirty="0" smtClean="0"/>
              <a:t>Family </a:t>
            </a:r>
            <a:r>
              <a:rPr lang="en-US" dirty="0" smtClean="0"/>
              <a:t>Trusts</a:t>
            </a:r>
          </a:p>
          <a:p>
            <a:r>
              <a:rPr lang="en-US" dirty="0" smtClean="0"/>
              <a:t>RTDD </a:t>
            </a:r>
            <a:endParaRPr lang="en-US" dirty="0" smtClean="0"/>
          </a:p>
          <a:p>
            <a:endParaRPr lang="en-US" dirty="0" smtClean="0"/>
          </a:p>
          <a:p>
            <a:endParaRPr lang="en-US" dirty="0"/>
          </a:p>
        </p:txBody>
      </p:sp>
    </p:spTree>
    <p:extLst>
      <p:ext uri="{BB962C8B-B14F-4D97-AF65-F5344CB8AC3E}">
        <p14:creationId xmlns:p14="http://schemas.microsoft.com/office/powerpoint/2010/main" val="3898038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types of Court Orders to get property out of court</a:t>
            </a:r>
            <a:endParaRPr lang="en-US" dirty="0"/>
          </a:p>
        </p:txBody>
      </p:sp>
      <p:sp>
        <p:nvSpPr>
          <p:cNvPr id="3" name="Content Placeholder 2"/>
          <p:cNvSpPr>
            <a:spLocks noGrp="1"/>
          </p:cNvSpPr>
          <p:nvPr>
            <p:ph idx="1"/>
          </p:nvPr>
        </p:nvSpPr>
        <p:spPr>
          <a:xfrm>
            <a:off x="457200" y="2133600"/>
            <a:ext cx="8229600" cy="3992563"/>
          </a:xfrm>
        </p:spPr>
        <p:txBody>
          <a:bodyPr/>
          <a:lstStyle/>
          <a:p>
            <a:r>
              <a:rPr lang="en-US" b="1" dirty="0"/>
              <a:t>Decree of Distribution</a:t>
            </a:r>
            <a:r>
              <a:rPr lang="en-US" dirty="0"/>
              <a:t> </a:t>
            </a:r>
            <a:endParaRPr lang="en-US" dirty="0" smtClean="0"/>
          </a:p>
          <a:p>
            <a:r>
              <a:rPr lang="en-US" b="1" dirty="0"/>
              <a:t>Order Determining Succession to Real Property</a:t>
            </a:r>
            <a:r>
              <a:rPr lang="en-US" dirty="0"/>
              <a:t> </a:t>
            </a:r>
            <a:endParaRPr lang="en-US" dirty="0" smtClean="0"/>
          </a:p>
          <a:p>
            <a:r>
              <a:rPr lang="en-US" b="1" dirty="0"/>
              <a:t>Order for a sale</a:t>
            </a:r>
            <a:r>
              <a:rPr lang="en-US" dirty="0"/>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746760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332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590801"/>
            <a:ext cx="8229600" cy="2362200"/>
          </a:xfrm>
        </p:spPr>
        <p:txBody>
          <a:bodyPr/>
          <a:lstStyle/>
          <a:p>
            <a:pPr lvl="0"/>
            <a:r>
              <a:rPr lang="en-US" b="1" dirty="0"/>
              <a:t>Decree of Distribution</a:t>
            </a:r>
            <a:r>
              <a:rPr lang="en-US" dirty="0"/>
              <a:t> - this is a probate court order that confirms title in the heirs.</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46760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772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lvl="0" fontAlgn="base"/>
            <a:r>
              <a:rPr lang="en-US" b="1" dirty="0"/>
              <a:t>Order Determining Succession to Real Property</a:t>
            </a:r>
            <a:r>
              <a:rPr lang="en-US" dirty="0"/>
              <a:t> </a:t>
            </a:r>
            <a:r>
              <a:rPr lang="en-US" dirty="0" smtClean="0"/>
              <a:t>(</a:t>
            </a:r>
            <a:r>
              <a:rPr lang="en-US" dirty="0"/>
              <a:t>PC §13150.)</a:t>
            </a:r>
          </a:p>
          <a:p>
            <a:r>
              <a:rPr lang="en-US" dirty="0"/>
              <a:t>If certain requirements are met, a person may seek an order distributing a decedent’s property without letters of administration being issued and without an entire probate proceeding.</a:t>
            </a:r>
          </a:p>
          <a:p>
            <a:pPr lvl="1"/>
            <a:r>
              <a:rPr lang="en-US" dirty="0"/>
              <a:t>40 days has passed since death.</a:t>
            </a:r>
          </a:p>
          <a:p>
            <a:pPr lvl="1"/>
            <a:r>
              <a:rPr lang="en-US" dirty="0"/>
              <a:t>Either no probate proceeding is pending in California, or the personal representative has filed a consent.</a:t>
            </a:r>
          </a:p>
          <a:p>
            <a:pPr lvl="1"/>
            <a:r>
              <a:rPr lang="en-US" dirty="0"/>
              <a:t>The gross value of the decedent's real and personal property in California does not exceed $100,000</a:t>
            </a: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746760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227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      </a:t>
            </a:r>
            <a:r>
              <a:rPr lang="en-US" b="1" dirty="0" smtClean="0"/>
              <a:t>Order for a sale </a:t>
            </a:r>
            <a:r>
              <a:rPr lang="en-US" dirty="0" smtClean="0"/>
              <a:t>- this is a court order for a sale to a third       party during a probate.</a:t>
            </a:r>
          </a:p>
          <a:p>
            <a:r>
              <a:rPr lang="en-US" dirty="0" smtClean="0"/>
              <a:t>a.	Notice must be published in a newspaper (PC §10300).</a:t>
            </a:r>
          </a:p>
          <a:p>
            <a:r>
              <a:rPr lang="en-US" dirty="0" smtClean="0"/>
              <a:t>b.	The sale price must be at least 90% of the appraised value (PC §10309).</a:t>
            </a:r>
          </a:p>
          <a:p>
            <a:r>
              <a:rPr lang="en-US" dirty="0" smtClean="0"/>
              <a:t>c.	The Court holds a hearing to confirm the sale (PC §10308, 10310).</a:t>
            </a:r>
          </a:p>
          <a:p>
            <a:r>
              <a:rPr lang="en-US" dirty="0" smtClean="0"/>
              <a:t>d.	An order confirming the sale is issued (PC §10313).</a:t>
            </a:r>
          </a:p>
          <a:p>
            <a:r>
              <a:rPr lang="en-US" dirty="0" smtClean="0"/>
              <a:t>e.	The order must be recorded (PC §10314).</a:t>
            </a:r>
          </a:p>
          <a:p>
            <a:r>
              <a:rPr lang="en-US" dirty="0" smtClean="0"/>
              <a:t>f.	The personal representative executes a deed pursuant to the order (PC §10314).</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46760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923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76400"/>
            <a:ext cx="8229600" cy="4449764"/>
          </a:xfrm>
        </p:spPr>
        <p:txBody>
          <a:bodyPr>
            <a:normAutofit fontScale="55000" lnSpcReduction="20000"/>
          </a:bodyPr>
          <a:lstStyle/>
          <a:p>
            <a:r>
              <a:rPr lang="en-US" b="1" dirty="0" smtClean="0"/>
              <a:t>Independent Administration of Estates Act (IAEA) </a:t>
            </a:r>
            <a:r>
              <a:rPr lang="en-US" dirty="0" smtClean="0"/>
              <a:t>(Probate Code §§10400-10592).</a:t>
            </a:r>
          </a:p>
          <a:p>
            <a:r>
              <a:rPr lang="en-US" dirty="0" smtClean="0"/>
              <a:t>a.	A probate is filed and the checkbox labeled “full authority” on the “Letters” issued by the Court must be checked.</a:t>
            </a:r>
          </a:p>
          <a:p>
            <a:r>
              <a:rPr lang="en-US" dirty="0" smtClean="0"/>
              <a:t>NOTE: “full authority” does not mean full authority! It means property can be sold or encumbered without a court order ONLY IF certain notice procedures are followed and IF no objections are made. “Limited authority” means no authority!</a:t>
            </a:r>
          </a:p>
          <a:p>
            <a:r>
              <a:rPr lang="en-US" dirty="0" smtClean="0"/>
              <a:t>b.	The personal representative must give a “Notice of Proposed Action” at least 15 days in advance to heirs, devisees and anyone filing a request for notice. The “proposed action” can be a sale, encumbrance, lease, etc.</a:t>
            </a:r>
          </a:p>
          <a:p>
            <a:r>
              <a:rPr lang="en-US" dirty="0" smtClean="0"/>
              <a:t>c.	Notice does not need to be given to anyone who signs a consent or a “Waiver of Notice of Proposed Action”.</a:t>
            </a:r>
          </a:p>
          <a:p>
            <a:r>
              <a:rPr lang="en-US" dirty="0" smtClean="0"/>
              <a:t>d.	The personal representative may take the proposed action (e.g. sell the property) if no objections are filed before the date of the proposed action.</a:t>
            </a:r>
          </a:p>
          <a:p>
            <a:r>
              <a:rPr lang="en-US" dirty="0" smtClean="0"/>
              <a:t>e.	Usually we get a letter from an attorney stating that the procedures required by the IAEA were followed and that no objections were received.</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1"/>
            <a:ext cx="7467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471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Real property of small value </a:t>
            </a:r>
            <a:r>
              <a:rPr lang="en-US" dirty="0" smtClean="0"/>
              <a:t>($50,000) (P.C. §13200).</a:t>
            </a:r>
          </a:p>
          <a:p>
            <a:r>
              <a:rPr lang="en-US" dirty="0" smtClean="0"/>
              <a:t>a.	Six months has passed since death.</a:t>
            </a:r>
          </a:p>
          <a:p>
            <a:r>
              <a:rPr lang="en-US" dirty="0" smtClean="0"/>
              <a:t>b.	The gross value of real property in the decedent’s estate located in California does not exceed $50,000. (Surprisingly, this actually does happen on occasion, usually with out-of-state residents whose only California real estate is a timeshare or vacant land in a remote location.).</a:t>
            </a:r>
          </a:p>
          <a:p>
            <a:r>
              <a:rPr lang="en-US" dirty="0" smtClean="0"/>
              <a:t>c.	A form entitled “Affidavit re Real Property of Small Value”, along with an appraisal must be filed with the Court Clerk, who signs the certificate on the form.</a:t>
            </a:r>
          </a:p>
          <a:p>
            <a:r>
              <a:rPr lang="en-US" dirty="0" smtClean="0"/>
              <a:t>d.	A certified copy of the form is recorded.</a:t>
            </a:r>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7467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240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Surviving spouse’s right to dispose of community property </a:t>
            </a:r>
            <a:r>
              <a:rPr lang="en-US" dirty="0" smtClean="0"/>
              <a:t>(P.C. §13540).</a:t>
            </a:r>
          </a:p>
          <a:p>
            <a:r>
              <a:rPr lang="en-US" dirty="0" smtClean="0"/>
              <a:t>a.	40 days has passed since death.</a:t>
            </a:r>
          </a:p>
          <a:p>
            <a:r>
              <a:rPr lang="en-US" dirty="0" smtClean="0"/>
              <a:t>b.	The property was community property.</a:t>
            </a:r>
          </a:p>
          <a:p>
            <a:r>
              <a:rPr lang="en-US" dirty="0" smtClean="0"/>
              <a:t>c.	The surviving spouse must record an affidavit stating that the statutory requirements have been satisfied.</a:t>
            </a:r>
          </a:p>
          <a:p>
            <a:r>
              <a:rPr lang="en-US" dirty="0" smtClean="0"/>
              <a:t>d.	The procedure does not apply if a third party records a notice claiming an interest in the property. (P.C. §13541.)</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467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31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Deed of trust where the beneficiary is deceased. </a:t>
            </a:r>
            <a:r>
              <a:rPr lang="en-US" dirty="0" smtClean="0"/>
              <a:t>($150,000) (P.C. §13106.5.)</a:t>
            </a:r>
          </a:p>
          <a:p>
            <a:r>
              <a:rPr lang="en-US" dirty="0" smtClean="0"/>
              <a:t>a.	40 days has passed since death.</a:t>
            </a:r>
          </a:p>
          <a:p>
            <a:r>
              <a:rPr lang="en-US" dirty="0" smtClean="0"/>
              <a:t>b.	The gross value of the decedent's property in California does not exceed $150,000.</a:t>
            </a:r>
          </a:p>
          <a:p>
            <a:r>
              <a:rPr lang="en-US" dirty="0" smtClean="0"/>
              <a:t>c.	No probate has been filed in California.</a:t>
            </a:r>
          </a:p>
          <a:p>
            <a:r>
              <a:rPr lang="en-US" dirty="0" smtClean="0"/>
              <a:t>d.	The successor must record an affidavit stating that the statutory requirements have been satisfied.</a:t>
            </a:r>
          </a:p>
          <a:p>
            <a:r>
              <a:rPr lang="en-US" dirty="0" smtClean="0"/>
              <a:t>Appeals.</a:t>
            </a:r>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 y="304800"/>
            <a:ext cx="7467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374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endParaRPr lang="en-US" dirty="0"/>
          </a:p>
          <a:p>
            <a:r>
              <a:rPr lang="en-US" dirty="0"/>
              <a:t> </a:t>
            </a:r>
            <a:r>
              <a:rPr lang="en-US" b="1" dirty="0" smtClean="0"/>
              <a:t>REVOCABLE TRANSFER </a:t>
            </a:r>
            <a:r>
              <a:rPr lang="en-US" b="1" dirty="0"/>
              <a:t>ON DEATH DEED?</a:t>
            </a:r>
            <a:r>
              <a:rPr lang="en-US" dirty="0"/>
              <a:t>: A Transfer on Death Deed is a simple, inexpensive way to transfer real estate to someone else upon your death. It does not involve going through probate court, which can be a lengthy and costly process. It works similarly to a life insurance policy or a payable on death account at a bank because the asset passes to your named beneficiary upon your death outside the probate system.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467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716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752600"/>
            <a:ext cx="8229600" cy="4373563"/>
          </a:xfrm>
        </p:spPr>
        <p:txBody>
          <a:bodyPr>
            <a:normAutofit fontScale="92500" lnSpcReduction="10000"/>
          </a:bodyPr>
          <a:lstStyle/>
          <a:p>
            <a:pPr marL="0" indent="0">
              <a:buNone/>
            </a:pPr>
            <a:r>
              <a:rPr lang="en-US" dirty="0" smtClean="0"/>
              <a:t>The materials appearing in this presentation are provided for informational use only, and are in no way intended to constitute legal advice or the opinions of this company. </a:t>
            </a:r>
            <a:r>
              <a:rPr lang="en-US" dirty="0"/>
              <a:t>Y</a:t>
            </a:r>
            <a:r>
              <a:rPr lang="en-US" dirty="0" smtClean="0"/>
              <a:t>ou should not act or rely upon any information appearing in this presentation without seeking the advice of an attorney. Moreover, because the law is constantly changing, the materials appearing on this website are not guaranteed to be correct, complete, or up-to-date.</a:t>
            </a:r>
          </a:p>
          <a:p>
            <a:endParaRPr lang="en-US" dirty="0" smtClean="0"/>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46760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0157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326026"/>
            <a:ext cx="7468247" cy="1274174"/>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In order for the deed to be valid, the RTDD must be recorded with 60 days of the ate it was signed and notarized and prior to the death of the transferor.</a:t>
            </a:r>
          </a:p>
          <a:p>
            <a:r>
              <a:rPr lang="en-US" dirty="0" smtClean="0"/>
              <a:t>If the Beneficiary predeceases the Grantor, the RTDD is void</a:t>
            </a:r>
          </a:p>
          <a:p>
            <a:r>
              <a:rPr lang="en-US" dirty="0" smtClean="0"/>
              <a:t>The use of the RTDD is limited to “residential real property”</a:t>
            </a:r>
            <a:endParaRPr lang="en-US" dirty="0"/>
          </a:p>
        </p:txBody>
      </p:sp>
    </p:spTree>
    <p:extLst>
      <p:ext uri="{BB962C8B-B14F-4D97-AF65-F5344CB8AC3E}">
        <p14:creationId xmlns:p14="http://schemas.microsoft.com/office/powerpoint/2010/main" val="2245757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beneficiary is liable for debts of the transferor for 3 years.  (Probate Code §§ 5672, 5674, and 5676).</a:t>
            </a:r>
          </a:p>
          <a:p>
            <a:r>
              <a:rPr lang="en-US" dirty="0"/>
              <a:t>The beneficiary is subject to restitution to the transferor’s estate of the property the beneficiary received pursuant to the revocable transfer on death deed if the beneficiary still has the property.  [Probate Code § 5676(a)(1)].</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467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88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p>
          <a:p>
            <a:r>
              <a:rPr lang="en-US" dirty="0" smtClean="0"/>
              <a:t>Property </a:t>
            </a:r>
            <a:r>
              <a:rPr lang="en-US" dirty="0"/>
              <a:t>transferred by a revocable transfer on death deed is subject to the claims of the State Department of Health Care Services to extent authorized by law</a:t>
            </a:r>
            <a:r>
              <a:rPr lang="en-US" dirty="0" smtClean="0"/>
              <a:t>.          </a:t>
            </a:r>
            <a:r>
              <a:rPr lang="en-US" dirty="0"/>
              <a:t>Probate Code §5654(b)</a:t>
            </a:r>
          </a:p>
          <a:p>
            <a:endParaRPr lang="en-US" dirty="0"/>
          </a:p>
          <a:p>
            <a:r>
              <a:rPr lang="en-US" dirty="0"/>
              <a:t>The personal representative can only challenge the RTDD for a period of 120 days.  Any purchaser during that period would arguably not be a bona fide purchaser.  [Probate Code § 5694(a)],</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7467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530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r>
              <a:rPr lang="en-US" dirty="0"/>
              <a:t>However, nothing in the law limits the applicability of the principles of fraud, undue influence, duress, mistake, or other invalidating cause to a transfer of property by a revocable </a:t>
            </a:r>
            <a:r>
              <a:rPr lang="en-US" dirty="0" smtClean="0"/>
              <a:t>transfer on </a:t>
            </a:r>
            <a:r>
              <a:rPr lang="en-US" dirty="0"/>
              <a:t>death deed.  [Probate Code § 5696(a)].  I see no limitation on time for an action to be brought by the personal representative on this basis.</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314" y="228600"/>
            <a:ext cx="74676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008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467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38200" y="1905000"/>
            <a:ext cx="7162800" cy="3785652"/>
          </a:xfrm>
          <a:prstGeom prst="rect">
            <a:avLst/>
          </a:prstGeom>
        </p:spPr>
        <p:txBody>
          <a:bodyPr wrap="square">
            <a:spAutoFit/>
          </a:bodyPr>
          <a:lstStyle/>
          <a:p>
            <a:r>
              <a:rPr lang="en-US" sz="2400" dirty="0" smtClean="0"/>
              <a:t>     A.B</a:t>
            </a:r>
            <a:r>
              <a:rPr lang="en-US" sz="2400" dirty="0"/>
              <a:t>. 1739, effective July 9,2018</a:t>
            </a:r>
          </a:p>
          <a:p>
            <a:r>
              <a:rPr lang="en-US" sz="2400" dirty="0"/>
              <a:t>– Amended Probate Code § 5626, to include specifically that the “Common </a:t>
            </a:r>
            <a:r>
              <a:rPr lang="en-US" sz="2400" dirty="0" smtClean="0"/>
              <a:t>Questions” do </a:t>
            </a:r>
            <a:r>
              <a:rPr lang="en-US" sz="2400" dirty="0"/>
              <a:t>not need to be recorded.</a:t>
            </a:r>
          </a:p>
          <a:p>
            <a:r>
              <a:rPr lang="en-US" sz="2400" dirty="0" smtClean="0"/>
              <a:t>     </a:t>
            </a:r>
            <a:r>
              <a:rPr lang="en-US" sz="2400" dirty="0"/>
              <a:t>Current amendments being considered by the California Law </a:t>
            </a:r>
            <a:r>
              <a:rPr lang="en-US" sz="2400" dirty="0" smtClean="0"/>
              <a:t>Revision Commission</a:t>
            </a:r>
            <a:endParaRPr lang="en-US" sz="2400" dirty="0"/>
          </a:p>
          <a:p>
            <a:r>
              <a:rPr lang="en-US" sz="2400" dirty="0"/>
              <a:t>– Changing the definition of “beneficiary” to include trusts and entities.</a:t>
            </a:r>
          </a:p>
          <a:p>
            <a:r>
              <a:rPr lang="en-US" sz="2400" dirty="0"/>
              <a:t>– Allowing for the use of a POA on behalf of the owner to create a RTODD</a:t>
            </a:r>
            <a:r>
              <a:rPr lang="en-US" dirty="0"/>
              <a:t>.</a:t>
            </a:r>
          </a:p>
        </p:txBody>
      </p:sp>
    </p:spTree>
    <p:extLst>
      <p:ext uri="{BB962C8B-B14F-4D97-AF65-F5344CB8AC3E}">
        <p14:creationId xmlns:p14="http://schemas.microsoft.com/office/powerpoint/2010/main" val="3586178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			 Appeals.</a:t>
            </a:r>
          </a:p>
          <a:p>
            <a:r>
              <a:rPr lang="en-US" dirty="0" smtClean="0"/>
              <a:t>An appeal stays the operation and effect of a probate court judgment or order (Probate Code Section 1310(a)). As with other judgments, the time for appeal is 60 days after a “notice of entry” of the judgment or 180 days from entry of the judgment if no notice is given. Underwriters may waive the requirement of waiting until the judgment becomes final if the judgment was not contested.</a:t>
            </a:r>
          </a:p>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467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814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		Ancillary proceedings.</a:t>
            </a:r>
          </a:p>
          <a:p>
            <a:r>
              <a:rPr lang="en-US" dirty="0" smtClean="0"/>
              <a:t>A court order from the out of state court distributing California real property is not valid.  Only a California court has jurisdiction to deal with California real estate, so you need to file an “Ancillary Proceeding” in a California court (Probate Code Section 12510).</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7467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898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467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176" y="2057400"/>
            <a:ext cx="729651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1826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25000" lnSpcReduction="20000"/>
          </a:bodyPr>
          <a:lstStyle/>
          <a:p>
            <a:r>
              <a:rPr lang="en-US" sz="6400" dirty="0" smtClean="0"/>
              <a:t> Each state has its own laws (laws of intestate succession) governing the distribution of a decedent's property should the person fail to make a will.  The law of the state in which the decedent lived at the time of his death typically governs (but even this isn't always the case, especially with out-of-state real property).  These laws can change.  </a:t>
            </a:r>
          </a:p>
          <a:p>
            <a:endParaRPr lang="en-US" sz="6400" dirty="0" smtClean="0"/>
          </a:p>
          <a:p>
            <a:r>
              <a:rPr lang="en-US" sz="6400" dirty="0" smtClean="0"/>
              <a:t>The following chart summarizes the California laws of intestacy (found in Probate Code Sections 6400 and following).  </a:t>
            </a:r>
          </a:p>
          <a:p>
            <a:r>
              <a:rPr lang="en-US" sz="6400" dirty="0" smtClean="0"/>
              <a:t>If the Decedent had a Surviving Spouse, then: </a:t>
            </a:r>
          </a:p>
          <a:p>
            <a:r>
              <a:rPr lang="en-US" sz="6400" dirty="0" smtClean="0"/>
              <a:t>Ownership of Property: Disposition: </a:t>
            </a:r>
          </a:p>
          <a:p>
            <a:r>
              <a:rPr lang="en-US" sz="6400" dirty="0" smtClean="0"/>
              <a:t>Community and "Quasi-community" Property:   All of to spouse </a:t>
            </a:r>
          </a:p>
          <a:p>
            <a:r>
              <a:rPr lang="en-US" sz="6400" dirty="0" smtClean="0"/>
              <a:t> </a:t>
            </a:r>
          </a:p>
          <a:p>
            <a:r>
              <a:rPr lang="en-US" sz="6400" dirty="0" smtClean="0"/>
              <a:t>Decedent's Separate Property:  All to spouse if there is no surviving children, parent, brother, sister, or children of deceased brother or sister </a:t>
            </a:r>
          </a:p>
          <a:p>
            <a:r>
              <a:rPr lang="en-US" sz="6400" dirty="0" smtClean="0"/>
              <a:t> </a:t>
            </a:r>
          </a:p>
          <a:p>
            <a:r>
              <a:rPr lang="en-US" sz="6400" dirty="0" smtClean="0"/>
              <a:t>One-half to spouse if: Deceased left one child or issue of one deceased child; or </a:t>
            </a:r>
          </a:p>
          <a:p>
            <a:r>
              <a:rPr lang="en-US" sz="6400" dirty="0" smtClean="0"/>
              <a:t> Decedent leaves no child but does leave a parent or parents or their children (decedent's brothers or sisters) or their children </a:t>
            </a:r>
          </a:p>
          <a:p>
            <a:r>
              <a:rPr lang="en-US" sz="6400" dirty="0" smtClean="0"/>
              <a:t> </a:t>
            </a:r>
          </a:p>
          <a:p>
            <a:r>
              <a:rPr lang="en-US" sz="6400" dirty="0" smtClean="0"/>
              <a:t>One-third to spouse if: Decedent leaves more than one child; or </a:t>
            </a:r>
          </a:p>
          <a:p>
            <a:r>
              <a:rPr lang="en-US" sz="6400" dirty="0" smtClean="0"/>
              <a:t> Decedent leaves one child and the issue of one or more deceased children; or </a:t>
            </a:r>
          </a:p>
          <a:p>
            <a:r>
              <a:rPr lang="en-US" sz="6400" dirty="0" smtClean="0"/>
              <a:t> Decedent leaves issue of two or more deceased children. </a:t>
            </a:r>
          </a:p>
          <a:p>
            <a:r>
              <a:rPr lang="en-US" dirty="0" smtClean="0"/>
              <a:t> </a:t>
            </a:r>
          </a:p>
          <a:p>
            <a:endParaRPr lang="en-US"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467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734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76400"/>
            <a:ext cx="8229600" cy="4449763"/>
          </a:xfrm>
        </p:spPr>
        <p:txBody>
          <a:bodyPr>
            <a:normAutofit fontScale="55000" lnSpcReduction="20000"/>
          </a:bodyPr>
          <a:lstStyle/>
          <a:p>
            <a:r>
              <a:rPr lang="en-US" dirty="0" smtClean="0"/>
              <a:t>Property not passing to the Decedent's Surviving Spouse (if any) goes to.... </a:t>
            </a:r>
          </a:p>
          <a:p>
            <a:r>
              <a:rPr lang="en-US" dirty="0" smtClean="0"/>
              <a:t>Heirs: Disposition (in order of preference): </a:t>
            </a:r>
          </a:p>
          <a:p>
            <a:r>
              <a:rPr lang="en-US" dirty="0" smtClean="0"/>
              <a:t>If children, then: All to issue of decedent equally if of same degree of kinship </a:t>
            </a:r>
          </a:p>
          <a:p>
            <a:r>
              <a:rPr lang="en-US" dirty="0" smtClean="0"/>
              <a:t>If no children, then: To decedent's parents equally; </a:t>
            </a:r>
          </a:p>
          <a:p>
            <a:r>
              <a:rPr lang="en-US" dirty="0" smtClean="0"/>
              <a:t>To the issue of parents or either of them, equally if all of the same degree of kinship; </a:t>
            </a:r>
          </a:p>
          <a:p>
            <a:r>
              <a:rPr lang="en-US" dirty="0" smtClean="0"/>
              <a:t>To decedent's grandparents equally, or, if deceased, to their issue equally if all the same degree of kinship; </a:t>
            </a:r>
          </a:p>
          <a:p>
            <a:r>
              <a:rPr lang="en-US" dirty="0" smtClean="0"/>
              <a:t>To the issue of a predeceased spouse, equally if all the same degree of kinship; </a:t>
            </a:r>
          </a:p>
          <a:p>
            <a:r>
              <a:rPr lang="en-US" dirty="0" smtClean="0"/>
              <a:t>To the next of kin in equal degree, but where there are two or more collateral kindred in equal degree who claim through different ancestors, those who claim through the nearest ancestor are preferred to those claiming through an ancestor more remote; </a:t>
            </a:r>
          </a:p>
          <a:p>
            <a:r>
              <a:rPr lang="en-US" dirty="0" smtClean="0"/>
              <a:t>To the parents of a predeceased spouse equally, or if none, to the issue of such parents equally if all the same degree of kinship. </a:t>
            </a:r>
            <a:endParaRPr lang="en-US"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7467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716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52600"/>
            <a:ext cx="4724400" cy="4456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
            <a:ext cx="746760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600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304800"/>
            <a:ext cx="7467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7573278"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2764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467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1598761"/>
            <a:ext cx="4495800" cy="4617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031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22" y="228600"/>
            <a:ext cx="746760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1143000" y="1752600"/>
            <a:ext cx="6477000" cy="4586443"/>
          </a:xfrm>
          <a:prstGeom prst="rect">
            <a:avLst/>
          </a:prstGeom>
        </p:spPr>
      </p:pic>
    </p:spTree>
    <p:extLst>
      <p:ext uri="{BB962C8B-B14F-4D97-AF65-F5344CB8AC3E}">
        <p14:creationId xmlns:p14="http://schemas.microsoft.com/office/powerpoint/2010/main" val="1447290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066800" y="1828800"/>
            <a:ext cx="6825318" cy="4547739"/>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74676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547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22" y="228600"/>
            <a:ext cx="746760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1600200" y="1828800"/>
            <a:ext cx="5714999" cy="4492696"/>
          </a:xfrm>
          <a:prstGeom prst="rect">
            <a:avLst/>
          </a:prstGeom>
        </p:spPr>
      </p:pic>
    </p:spTree>
    <p:extLst>
      <p:ext uri="{BB962C8B-B14F-4D97-AF65-F5344CB8AC3E}">
        <p14:creationId xmlns:p14="http://schemas.microsoft.com/office/powerpoint/2010/main" val="775718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5341" y="250477"/>
            <a:ext cx="7468247" cy="1274174"/>
          </a:xfrm>
          <a:prstGeom prst="rect">
            <a:avLst/>
          </a:prstGeom>
        </p:spPr>
      </p:pic>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1670742" y="1981200"/>
            <a:ext cx="5802516" cy="4525963"/>
          </a:xfrm>
          <a:prstGeom prst="rect">
            <a:avLst/>
          </a:prstGeom>
        </p:spPr>
      </p:pic>
    </p:spTree>
    <p:extLst>
      <p:ext uri="{BB962C8B-B14F-4D97-AF65-F5344CB8AC3E}">
        <p14:creationId xmlns:p14="http://schemas.microsoft.com/office/powerpoint/2010/main" val="754055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Two Ways to Avoid Probate</a:t>
            </a:r>
          </a:p>
          <a:p>
            <a:r>
              <a:rPr lang="en-US" dirty="0" smtClean="0"/>
              <a:t>1.	Stay alive, or</a:t>
            </a:r>
          </a:p>
          <a:p>
            <a:r>
              <a:rPr lang="en-US" dirty="0" smtClean="0"/>
              <a:t>2.	Do not own property at death. This can be accomplished by:</a:t>
            </a:r>
          </a:p>
          <a:p>
            <a:pPr marL="0" indent="0">
              <a:buNone/>
            </a:pPr>
            <a:r>
              <a:rPr lang="en-US" dirty="0" smtClean="0"/>
              <a:t>      	a.   </a:t>
            </a:r>
            <a:r>
              <a:rPr lang="en-US" b="1" dirty="0" smtClean="0"/>
              <a:t>Joint tenancy</a:t>
            </a:r>
            <a:r>
              <a:rPr lang="en-US" dirty="0" smtClean="0"/>
              <a:t>.</a:t>
            </a:r>
          </a:p>
          <a:p>
            <a:r>
              <a:rPr lang="en-US" dirty="0" smtClean="0"/>
              <a:t>Property automatically passes to the survivor, so the decedent does not own it and probate is unnecessary.</a:t>
            </a:r>
          </a:p>
          <a:p>
            <a:pPr marL="0" indent="0">
              <a:buNone/>
            </a:pPr>
            <a:r>
              <a:rPr lang="en-US" dirty="0" smtClean="0"/>
              <a:t>	b.  </a:t>
            </a:r>
            <a:r>
              <a:rPr lang="en-US" b="1" dirty="0" smtClean="0"/>
              <a:t>Community property with right of survivorship</a:t>
            </a:r>
            <a:r>
              <a:rPr lang="en-US" dirty="0" smtClean="0"/>
              <a:t>.</a:t>
            </a:r>
          </a:p>
          <a:p>
            <a:r>
              <a:rPr lang="en-US" dirty="0" smtClean="0"/>
              <a:t>Again, property automatically passes to the survivor, so the decedent does not own it and probate is unnecessary.</a:t>
            </a:r>
          </a:p>
          <a:p>
            <a:pPr marL="0" indent="0">
              <a:buNone/>
            </a:pPr>
            <a:r>
              <a:rPr lang="en-US" dirty="0" smtClean="0"/>
              <a:t> 	c.  </a:t>
            </a:r>
            <a:r>
              <a:rPr lang="en-US" b="1" dirty="0" smtClean="0"/>
              <a:t>Trusts or family partnerships</a:t>
            </a:r>
            <a:r>
              <a:rPr lang="en-US" dirty="0" smtClean="0"/>
              <a:t>.</a:t>
            </a:r>
          </a:p>
          <a:p>
            <a:r>
              <a:rPr lang="en-US" dirty="0" smtClean="0"/>
              <a:t>The decedent does not own the property individually and a successor takes control of the property upon death.</a:t>
            </a:r>
          </a:p>
          <a:p>
            <a:r>
              <a:rPr lang="en-US" dirty="0" smtClean="0"/>
              <a:t>Revocable Transfer Upon Death Deed</a:t>
            </a:r>
          </a:p>
          <a:p>
            <a:endParaRPr 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746760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447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There are 2 key things to keep in mind when dealing with probates:</a:t>
            </a:r>
          </a:p>
          <a:p>
            <a:r>
              <a:rPr lang="en-US" dirty="0" smtClean="0"/>
              <a:t>As soon as someone dies, his/her property is stuck in court.</a:t>
            </a:r>
          </a:p>
          <a:p>
            <a:r>
              <a:rPr lang="en-US" dirty="0" smtClean="0"/>
              <a:t>The legally correct way to say this is: “Upon death, property vests in the heirs of the decedent, subject to administration by the Probate Court.”</a:t>
            </a:r>
          </a:p>
          <a:p>
            <a:r>
              <a:rPr lang="en-US" dirty="0" smtClean="0"/>
              <a:t>We need to get the property out of the court. There are only two ways:</a:t>
            </a:r>
          </a:p>
          <a:p>
            <a:pPr marL="0" indent="0">
              <a:buNone/>
            </a:pPr>
            <a:r>
              <a:rPr lang="en-US" dirty="0" smtClean="0"/>
              <a:t>	a. Court Order, OR</a:t>
            </a:r>
          </a:p>
          <a:p>
            <a:pPr marL="0" indent="0">
              <a:buNone/>
            </a:pPr>
            <a:r>
              <a:rPr lang="en-US" dirty="0" smtClean="0"/>
              <a:t>	b. Procedure that takes the place of a Court Order.</a:t>
            </a:r>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46760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689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1121</Words>
  <Application>Microsoft Office PowerPoint</Application>
  <PresentationFormat>On-screen Show (4:3)</PresentationFormat>
  <Paragraphs>114</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Probates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types of Court Orders to get property out of court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FNF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Probates, Trusts and Power of Attorneys</dc:title>
  <dc:creator>IT</dc:creator>
  <cp:lastModifiedBy>Bernath, Thomas</cp:lastModifiedBy>
  <cp:revision>64</cp:revision>
  <dcterms:created xsi:type="dcterms:W3CDTF">2013-12-17T17:02:46Z</dcterms:created>
  <dcterms:modified xsi:type="dcterms:W3CDTF">2019-04-22T20:03:06Z</dcterms:modified>
</cp:coreProperties>
</file>